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52" r:id="rId3"/>
    <p:sldId id="504" r:id="rId4"/>
    <p:sldId id="481" r:id="rId5"/>
    <p:sldId id="471" r:id="rId6"/>
    <p:sldId id="475" r:id="rId7"/>
    <p:sldId id="483" r:id="rId8"/>
    <p:sldId id="476" r:id="rId9"/>
    <p:sldId id="482" r:id="rId10"/>
    <p:sldId id="468" r:id="rId11"/>
    <p:sldId id="485" r:id="rId12"/>
    <p:sldId id="484" r:id="rId13"/>
    <p:sldId id="486" r:id="rId14"/>
    <p:sldId id="487" r:id="rId15"/>
    <p:sldId id="488" r:id="rId16"/>
    <p:sldId id="489" r:id="rId17"/>
    <p:sldId id="455" r:id="rId18"/>
    <p:sldId id="490" r:id="rId19"/>
    <p:sldId id="494" r:id="rId20"/>
    <p:sldId id="495" r:id="rId21"/>
    <p:sldId id="496" r:id="rId22"/>
    <p:sldId id="497" r:id="rId23"/>
    <p:sldId id="498" r:id="rId24"/>
    <p:sldId id="499" r:id="rId25"/>
    <p:sldId id="440" r:id="rId26"/>
    <p:sldId id="500" r:id="rId27"/>
    <p:sldId id="501" r:id="rId28"/>
    <p:sldId id="502" r:id="rId29"/>
    <p:sldId id="503" r:id="rId30"/>
    <p:sldId id="480" r:id="rId31"/>
    <p:sldId id="420" r:id="rId32"/>
    <p:sldId id="417" r:id="rId33"/>
    <p:sldId id="412" r:id="rId34"/>
    <p:sldId id="428" r:id="rId35"/>
    <p:sldId id="419" r:id="rId3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E0CD"/>
    <a:srgbClr val="F9EB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6416" autoAdjust="0"/>
  </p:normalViewPr>
  <p:slideViewPr>
    <p:cSldViewPr>
      <p:cViewPr>
        <p:scale>
          <a:sx n="66" d="100"/>
          <a:sy n="66" d="100"/>
        </p:scale>
        <p:origin x="-160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46DBA-9C2D-425C-A3E6-06A153CB85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F51A3E-8732-443D-97EB-7C95697F3EDC}">
      <dgm:prSet phldrT="[Text]"/>
      <dgm:spPr/>
      <dgm:t>
        <a:bodyPr/>
        <a:lstStyle/>
        <a:p>
          <a:r>
            <a:rPr lang="da-DK" dirty="0" smtClean="0"/>
            <a:t>1.</a:t>
          </a:r>
          <a:endParaRPr lang="da-DK" dirty="0"/>
        </a:p>
      </dgm:t>
    </dgm:pt>
    <dgm:pt modelId="{128EFF72-9C45-48CD-B983-F1A04483A59F}" type="parTrans" cxnId="{76DB5946-0930-496D-9409-1F7DDFB86868}">
      <dgm:prSet/>
      <dgm:spPr/>
      <dgm:t>
        <a:bodyPr/>
        <a:lstStyle/>
        <a:p>
          <a:endParaRPr lang="da-DK"/>
        </a:p>
      </dgm:t>
    </dgm:pt>
    <dgm:pt modelId="{A45D6D3E-B973-4E1B-9001-F7E20E7FEF7D}" type="sibTrans" cxnId="{76DB5946-0930-496D-9409-1F7DDFB86868}">
      <dgm:prSet/>
      <dgm:spPr/>
      <dgm:t>
        <a:bodyPr/>
        <a:lstStyle/>
        <a:p>
          <a:endParaRPr lang="da-DK"/>
        </a:p>
      </dgm:t>
    </dgm:pt>
    <dgm:pt modelId="{FA015836-4F5F-48D4-9A7F-023FDCCD09A2}">
      <dgm:prSet phldrT="[Text]"/>
      <dgm:spPr/>
      <dgm:t>
        <a:bodyPr/>
        <a:lstStyle/>
        <a:p>
          <a:r>
            <a:rPr lang="ru-RU" dirty="0" smtClean="0"/>
            <a:t>Не работать без антенны</a:t>
          </a:r>
          <a:endParaRPr lang="da-DK" dirty="0"/>
        </a:p>
      </dgm:t>
    </dgm:pt>
    <dgm:pt modelId="{D2A8F218-6D2A-4934-AAC6-BDC1C4A19FF7}" type="parTrans" cxnId="{F602F382-5217-4B3C-A205-13F2BB4BD955}">
      <dgm:prSet/>
      <dgm:spPr/>
      <dgm:t>
        <a:bodyPr/>
        <a:lstStyle/>
        <a:p>
          <a:endParaRPr lang="da-DK"/>
        </a:p>
      </dgm:t>
    </dgm:pt>
    <dgm:pt modelId="{47E7C2C0-4193-40D6-B66A-340874FEADEA}" type="sibTrans" cxnId="{F602F382-5217-4B3C-A205-13F2BB4BD955}">
      <dgm:prSet/>
      <dgm:spPr/>
      <dgm:t>
        <a:bodyPr/>
        <a:lstStyle/>
        <a:p>
          <a:endParaRPr lang="da-DK"/>
        </a:p>
      </dgm:t>
    </dgm:pt>
    <dgm:pt modelId="{1BAB3661-19C4-4A22-9803-7CAB95174ABE}">
      <dgm:prSet phldrT="[Text]"/>
      <dgm:spPr/>
      <dgm:t>
        <a:bodyPr/>
        <a:lstStyle/>
        <a:p>
          <a:r>
            <a:rPr lang="da-DK" dirty="0" smtClean="0"/>
            <a:t>2.</a:t>
          </a:r>
          <a:endParaRPr lang="da-DK" dirty="0"/>
        </a:p>
      </dgm:t>
    </dgm:pt>
    <dgm:pt modelId="{17DF1E75-7897-4790-9D43-C6BA94064AD3}" type="parTrans" cxnId="{235DF8F6-D6A2-411D-ADE7-24443627B354}">
      <dgm:prSet/>
      <dgm:spPr/>
      <dgm:t>
        <a:bodyPr/>
        <a:lstStyle/>
        <a:p>
          <a:endParaRPr lang="da-DK"/>
        </a:p>
      </dgm:t>
    </dgm:pt>
    <dgm:pt modelId="{38E75A5A-9399-4B68-A215-05ED431C7062}" type="sibTrans" cxnId="{235DF8F6-D6A2-411D-ADE7-24443627B354}">
      <dgm:prSet/>
      <dgm:spPr/>
      <dgm:t>
        <a:bodyPr/>
        <a:lstStyle/>
        <a:p>
          <a:endParaRPr lang="da-DK"/>
        </a:p>
      </dgm:t>
    </dgm:pt>
    <dgm:pt modelId="{AC24CF86-99FE-4BAF-9361-5389D5E182F3}">
      <dgm:prSet phldrT="[Text]"/>
      <dgm:spPr/>
      <dgm:t>
        <a:bodyPr/>
        <a:lstStyle/>
        <a:p>
          <a:r>
            <a:rPr lang="ru-RU" dirty="0" smtClean="0"/>
            <a:t>Не подвергать механическим воздействиям</a:t>
          </a:r>
          <a:endParaRPr lang="da-DK" dirty="0"/>
        </a:p>
      </dgm:t>
    </dgm:pt>
    <dgm:pt modelId="{42592B88-AFDC-4F7F-936C-F22E3BF2BF81}" type="parTrans" cxnId="{1D3132DB-5E10-4D87-9A2B-E8D43E2B0566}">
      <dgm:prSet/>
      <dgm:spPr/>
      <dgm:t>
        <a:bodyPr/>
        <a:lstStyle/>
        <a:p>
          <a:endParaRPr lang="da-DK"/>
        </a:p>
      </dgm:t>
    </dgm:pt>
    <dgm:pt modelId="{ADB575AE-9D86-410C-B473-3EDE0B02CB78}" type="sibTrans" cxnId="{1D3132DB-5E10-4D87-9A2B-E8D43E2B0566}">
      <dgm:prSet/>
      <dgm:spPr/>
      <dgm:t>
        <a:bodyPr/>
        <a:lstStyle/>
        <a:p>
          <a:endParaRPr lang="da-DK"/>
        </a:p>
      </dgm:t>
    </dgm:pt>
    <dgm:pt modelId="{BE0440AF-295A-4BA9-98D8-78C02C736EC3}">
      <dgm:prSet phldrT="[Text]"/>
      <dgm:spPr/>
      <dgm:t>
        <a:bodyPr/>
        <a:lstStyle/>
        <a:p>
          <a:r>
            <a:rPr lang="da-DK" dirty="0" smtClean="0"/>
            <a:t>3.</a:t>
          </a:r>
          <a:endParaRPr lang="da-DK" dirty="0"/>
        </a:p>
      </dgm:t>
    </dgm:pt>
    <dgm:pt modelId="{9A438192-222E-4180-804E-48681E73C2D2}" type="parTrans" cxnId="{92F8D9C1-735B-43E3-B651-567102A86C91}">
      <dgm:prSet/>
      <dgm:spPr/>
      <dgm:t>
        <a:bodyPr/>
        <a:lstStyle/>
        <a:p>
          <a:endParaRPr lang="da-DK"/>
        </a:p>
      </dgm:t>
    </dgm:pt>
    <dgm:pt modelId="{57BA07B8-F8BF-4288-8967-8E85B32DF023}" type="sibTrans" cxnId="{92F8D9C1-735B-43E3-B651-567102A86C91}">
      <dgm:prSet/>
      <dgm:spPr/>
      <dgm:t>
        <a:bodyPr/>
        <a:lstStyle/>
        <a:p>
          <a:endParaRPr lang="da-DK"/>
        </a:p>
      </dgm:t>
    </dgm:pt>
    <dgm:pt modelId="{1B2D115C-D3CE-419E-9F7F-82DA0C64DD29}">
      <dgm:prSet phldrT="[Text]"/>
      <dgm:spPr/>
      <dgm:t>
        <a:bodyPr/>
        <a:lstStyle/>
        <a:p>
          <a:r>
            <a:rPr lang="ru-RU" dirty="0" smtClean="0"/>
            <a:t>При попадании влаги, немедленно снять аккумулятор</a:t>
          </a:r>
          <a:endParaRPr lang="da-DK" dirty="0"/>
        </a:p>
      </dgm:t>
    </dgm:pt>
    <dgm:pt modelId="{33E9C9DF-62EA-419D-94DA-6EC8590510A6}" type="parTrans" cxnId="{8F663122-5902-46C5-8DE2-EAEFB6B98717}">
      <dgm:prSet/>
      <dgm:spPr/>
      <dgm:t>
        <a:bodyPr/>
        <a:lstStyle/>
        <a:p>
          <a:endParaRPr lang="da-DK"/>
        </a:p>
      </dgm:t>
    </dgm:pt>
    <dgm:pt modelId="{10ED2F99-C782-4F5B-A3D2-70BF386CE60E}" type="sibTrans" cxnId="{8F663122-5902-46C5-8DE2-EAEFB6B98717}">
      <dgm:prSet/>
      <dgm:spPr/>
      <dgm:t>
        <a:bodyPr/>
        <a:lstStyle/>
        <a:p>
          <a:endParaRPr lang="da-DK"/>
        </a:p>
      </dgm:t>
    </dgm:pt>
    <dgm:pt modelId="{EB0C18A5-F4EC-451C-B167-66521F120CF4}">
      <dgm:prSet phldrT="[Text]"/>
      <dgm:spPr/>
      <dgm:t>
        <a:bodyPr/>
        <a:lstStyle/>
        <a:p>
          <a:r>
            <a:rPr lang="da-DK" dirty="0" smtClean="0"/>
            <a:t>4.</a:t>
          </a:r>
          <a:endParaRPr lang="da-DK" dirty="0"/>
        </a:p>
      </dgm:t>
    </dgm:pt>
    <dgm:pt modelId="{74314A3F-7B44-41A9-8331-283B6C55DB11}" type="parTrans" cxnId="{4934669A-2AB0-4F04-8B03-9B1D4141740A}">
      <dgm:prSet/>
      <dgm:spPr/>
      <dgm:t>
        <a:bodyPr/>
        <a:lstStyle/>
        <a:p>
          <a:endParaRPr lang="da-DK"/>
        </a:p>
      </dgm:t>
    </dgm:pt>
    <dgm:pt modelId="{FB6DDBEF-ADBE-463F-8F00-3C87868FBA33}" type="sibTrans" cxnId="{4934669A-2AB0-4F04-8B03-9B1D4141740A}">
      <dgm:prSet/>
      <dgm:spPr/>
      <dgm:t>
        <a:bodyPr/>
        <a:lstStyle/>
        <a:p>
          <a:endParaRPr lang="da-DK"/>
        </a:p>
      </dgm:t>
    </dgm:pt>
    <dgm:pt modelId="{94A8A5B6-FDA1-437D-A7D9-899A6BA5F6A6}">
      <dgm:prSet phldrT="[Text]"/>
      <dgm:spPr/>
      <dgm:t>
        <a:bodyPr/>
        <a:lstStyle/>
        <a:p>
          <a:r>
            <a:rPr lang="ru-RU" dirty="0" smtClean="0"/>
            <a:t>Не работать в грозу</a:t>
          </a:r>
          <a:endParaRPr lang="da-DK" dirty="0"/>
        </a:p>
      </dgm:t>
    </dgm:pt>
    <dgm:pt modelId="{617443A0-61EA-4A57-A060-034B1F32F4AA}" type="parTrans" cxnId="{AD3307FE-3AA3-4CBA-9A73-483DE59FD1C0}">
      <dgm:prSet/>
      <dgm:spPr/>
      <dgm:t>
        <a:bodyPr/>
        <a:lstStyle/>
        <a:p>
          <a:endParaRPr lang="da-DK"/>
        </a:p>
      </dgm:t>
    </dgm:pt>
    <dgm:pt modelId="{CEB039F2-DBAE-49CC-88F8-76DD1DF8784C}" type="sibTrans" cxnId="{AD3307FE-3AA3-4CBA-9A73-483DE59FD1C0}">
      <dgm:prSet/>
      <dgm:spPr/>
      <dgm:t>
        <a:bodyPr/>
        <a:lstStyle/>
        <a:p>
          <a:endParaRPr lang="da-DK"/>
        </a:p>
      </dgm:t>
    </dgm:pt>
    <dgm:pt modelId="{E4F454DC-E8EB-4A32-BA5E-47AB5B16604C}">
      <dgm:prSet phldrT="[Text]"/>
      <dgm:spPr/>
      <dgm:t>
        <a:bodyPr/>
        <a:lstStyle/>
        <a:p>
          <a:r>
            <a:rPr lang="ru-RU" dirty="0" smtClean="0"/>
            <a:t>5</a:t>
          </a:r>
          <a:endParaRPr lang="da-DK" dirty="0"/>
        </a:p>
      </dgm:t>
    </dgm:pt>
    <dgm:pt modelId="{2FF3D799-1934-4289-8804-27892EB8B435}" type="parTrans" cxnId="{399F343D-810C-4547-B087-EC6E8AF58608}">
      <dgm:prSet/>
      <dgm:spPr/>
      <dgm:t>
        <a:bodyPr/>
        <a:lstStyle/>
        <a:p>
          <a:endParaRPr lang="ru-RU"/>
        </a:p>
      </dgm:t>
    </dgm:pt>
    <dgm:pt modelId="{301EC7A8-6338-42F7-AFFD-7F1395E2D2F3}" type="sibTrans" cxnId="{399F343D-810C-4547-B087-EC6E8AF58608}">
      <dgm:prSet/>
      <dgm:spPr/>
      <dgm:t>
        <a:bodyPr/>
        <a:lstStyle/>
        <a:p>
          <a:endParaRPr lang="ru-RU"/>
        </a:p>
      </dgm:t>
    </dgm:pt>
    <dgm:pt modelId="{7BF76A86-2A7E-4759-BA06-5684EEB66E9C}">
      <dgm:prSet phldrT="[Text]"/>
      <dgm:spPr/>
      <dgm:t>
        <a:bodyPr/>
        <a:lstStyle/>
        <a:p>
          <a:r>
            <a:rPr lang="ru-RU" dirty="0" smtClean="0"/>
            <a:t>При работе на морозе хранить в тепле</a:t>
          </a:r>
          <a:endParaRPr lang="da-DK" dirty="0"/>
        </a:p>
      </dgm:t>
    </dgm:pt>
    <dgm:pt modelId="{ABBCD3B9-B1C7-4765-B161-7E94FF1D8640}" type="parTrans" cxnId="{9FC80302-6630-4C3E-BA50-A230E56ADC93}">
      <dgm:prSet/>
      <dgm:spPr/>
      <dgm:t>
        <a:bodyPr/>
        <a:lstStyle/>
        <a:p>
          <a:endParaRPr lang="ru-RU"/>
        </a:p>
      </dgm:t>
    </dgm:pt>
    <dgm:pt modelId="{96AFE6D4-3FE9-411E-B307-31CE7736C9E7}" type="sibTrans" cxnId="{9FC80302-6630-4C3E-BA50-A230E56ADC93}">
      <dgm:prSet/>
      <dgm:spPr/>
      <dgm:t>
        <a:bodyPr/>
        <a:lstStyle/>
        <a:p>
          <a:endParaRPr lang="ru-RU"/>
        </a:p>
      </dgm:t>
    </dgm:pt>
    <dgm:pt modelId="{48238DBC-B96A-4CEA-88E9-A60446E40484}" type="pres">
      <dgm:prSet presAssocID="{E1046DBA-9C2D-425C-A3E6-06A153CB85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672419E-C8BB-466D-9138-0C504D971C3C}" type="pres">
      <dgm:prSet presAssocID="{31F51A3E-8732-443D-97EB-7C95697F3EDC}" presName="composite" presStyleCnt="0"/>
      <dgm:spPr/>
    </dgm:pt>
    <dgm:pt modelId="{9D314AAF-55FA-463D-A789-3180387392BF}" type="pres">
      <dgm:prSet presAssocID="{31F51A3E-8732-443D-97EB-7C95697F3E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E2C0E5-885E-41D0-8C94-70B3C43BF2F1}" type="pres">
      <dgm:prSet presAssocID="{31F51A3E-8732-443D-97EB-7C95697F3ED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013DD2-9297-4BCC-B7CD-14733EBC4562}" type="pres">
      <dgm:prSet presAssocID="{A45D6D3E-B973-4E1B-9001-F7E20E7FEF7D}" presName="sp" presStyleCnt="0"/>
      <dgm:spPr/>
    </dgm:pt>
    <dgm:pt modelId="{BB12931B-D046-4257-87E9-8B555CC1F4E1}" type="pres">
      <dgm:prSet presAssocID="{1BAB3661-19C4-4A22-9803-7CAB95174ABE}" presName="composite" presStyleCnt="0"/>
      <dgm:spPr/>
    </dgm:pt>
    <dgm:pt modelId="{B4C32EF9-DA41-460C-A286-6D855E60A948}" type="pres">
      <dgm:prSet presAssocID="{1BAB3661-19C4-4A22-9803-7CAB95174AB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05E95A-8C2B-433A-8EA8-1AA5FF217845}" type="pres">
      <dgm:prSet presAssocID="{1BAB3661-19C4-4A22-9803-7CAB95174AB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852408-8A70-4DF3-94B2-C915608C1643}" type="pres">
      <dgm:prSet presAssocID="{38E75A5A-9399-4B68-A215-05ED431C7062}" presName="sp" presStyleCnt="0"/>
      <dgm:spPr/>
    </dgm:pt>
    <dgm:pt modelId="{F4911BD2-60A5-455A-90D6-5A056C42CC12}" type="pres">
      <dgm:prSet presAssocID="{BE0440AF-295A-4BA9-98D8-78C02C736EC3}" presName="composite" presStyleCnt="0"/>
      <dgm:spPr/>
    </dgm:pt>
    <dgm:pt modelId="{D7B718A6-5400-456E-86A9-FBCE7A31B5A4}" type="pres">
      <dgm:prSet presAssocID="{BE0440AF-295A-4BA9-98D8-78C02C736EC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2F289DF-E352-404F-B00B-FF557FA0AFFA}" type="pres">
      <dgm:prSet presAssocID="{BE0440AF-295A-4BA9-98D8-78C02C736EC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1CE7BB-6AFF-4070-B874-5CCA8F423C26}" type="pres">
      <dgm:prSet presAssocID="{57BA07B8-F8BF-4288-8967-8E85B32DF023}" presName="sp" presStyleCnt="0"/>
      <dgm:spPr/>
    </dgm:pt>
    <dgm:pt modelId="{3311A4FB-7326-4C40-A423-6EC2E61BE004}" type="pres">
      <dgm:prSet presAssocID="{EB0C18A5-F4EC-451C-B167-66521F120CF4}" presName="composite" presStyleCnt="0"/>
      <dgm:spPr/>
    </dgm:pt>
    <dgm:pt modelId="{820A7BE6-1069-48AC-9CF6-328EC6B32339}" type="pres">
      <dgm:prSet presAssocID="{EB0C18A5-F4EC-451C-B167-66521F120CF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8A72B5-9B7F-4AAE-A7AA-E071F35DC232}" type="pres">
      <dgm:prSet presAssocID="{EB0C18A5-F4EC-451C-B167-66521F120CF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F686274-06F7-48C6-98F1-DAB2A0A80753}" type="pres">
      <dgm:prSet presAssocID="{FB6DDBEF-ADBE-463F-8F00-3C87868FBA33}" presName="sp" presStyleCnt="0"/>
      <dgm:spPr/>
    </dgm:pt>
    <dgm:pt modelId="{27112895-73DC-4665-8638-E6E88E17639F}" type="pres">
      <dgm:prSet presAssocID="{E4F454DC-E8EB-4A32-BA5E-47AB5B16604C}" presName="composite" presStyleCnt="0"/>
      <dgm:spPr/>
    </dgm:pt>
    <dgm:pt modelId="{AC8E4A9C-0732-4078-AB62-2716E1F3E320}" type="pres">
      <dgm:prSet presAssocID="{E4F454DC-E8EB-4A32-BA5E-47AB5B16604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A3E04-6202-4DB8-9FB1-36AFDFAC80A1}" type="pres">
      <dgm:prSet presAssocID="{E4F454DC-E8EB-4A32-BA5E-47AB5B16604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52800-5188-4BBF-9CA9-4F39D691A524}" type="presOf" srcId="{AC24CF86-99FE-4BAF-9361-5389D5E182F3}" destId="{1C05E95A-8C2B-433A-8EA8-1AA5FF217845}" srcOrd="0" destOrd="0" presId="urn:microsoft.com/office/officeart/2005/8/layout/chevron2"/>
    <dgm:cxn modelId="{4934669A-2AB0-4F04-8B03-9B1D4141740A}" srcId="{E1046DBA-9C2D-425C-A3E6-06A153CB85A6}" destId="{EB0C18A5-F4EC-451C-B167-66521F120CF4}" srcOrd="3" destOrd="0" parTransId="{74314A3F-7B44-41A9-8331-283B6C55DB11}" sibTransId="{FB6DDBEF-ADBE-463F-8F00-3C87868FBA33}"/>
    <dgm:cxn modelId="{27DF01DA-694A-49C9-92F2-0E863A969C00}" type="presOf" srcId="{EB0C18A5-F4EC-451C-B167-66521F120CF4}" destId="{820A7BE6-1069-48AC-9CF6-328EC6B32339}" srcOrd="0" destOrd="0" presId="urn:microsoft.com/office/officeart/2005/8/layout/chevron2"/>
    <dgm:cxn modelId="{F602F382-5217-4B3C-A205-13F2BB4BD955}" srcId="{31F51A3E-8732-443D-97EB-7C95697F3EDC}" destId="{FA015836-4F5F-48D4-9A7F-023FDCCD09A2}" srcOrd="0" destOrd="0" parTransId="{D2A8F218-6D2A-4934-AAC6-BDC1C4A19FF7}" sibTransId="{47E7C2C0-4193-40D6-B66A-340874FEADEA}"/>
    <dgm:cxn modelId="{AD3307FE-3AA3-4CBA-9A73-483DE59FD1C0}" srcId="{E4F454DC-E8EB-4A32-BA5E-47AB5B16604C}" destId="{94A8A5B6-FDA1-437D-A7D9-899A6BA5F6A6}" srcOrd="0" destOrd="0" parTransId="{617443A0-61EA-4A57-A060-034B1F32F4AA}" sibTransId="{CEB039F2-DBAE-49CC-88F8-76DD1DF8784C}"/>
    <dgm:cxn modelId="{1D3132DB-5E10-4D87-9A2B-E8D43E2B0566}" srcId="{1BAB3661-19C4-4A22-9803-7CAB95174ABE}" destId="{AC24CF86-99FE-4BAF-9361-5389D5E182F3}" srcOrd="0" destOrd="0" parTransId="{42592B88-AFDC-4F7F-936C-F22E3BF2BF81}" sibTransId="{ADB575AE-9D86-410C-B473-3EDE0B02CB78}"/>
    <dgm:cxn modelId="{76DB5946-0930-496D-9409-1F7DDFB86868}" srcId="{E1046DBA-9C2D-425C-A3E6-06A153CB85A6}" destId="{31F51A3E-8732-443D-97EB-7C95697F3EDC}" srcOrd="0" destOrd="0" parTransId="{128EFF72-9C45-48CD-B983-F1A04483A59F}" sibTransId="{A45D6D3E-B973-4E1B-9001-F7E20E7FEF7D}"/>
    <dgm:cxn modelId="{9FC80302-6630-4C3E-BA50-A230E56ADC93}" srcId="{EB0C18A5-F4EC-451C-B167-66521F120CF4}" destId="{7BF76A86-2A7E-4759-BA06-5684EEB66E9C}" srcOrd="0" destOrd="0" parTransId="{ABBCD3B9-B1C7-4765-B161-7E94FF1D8640}" sibTransId="{96AFE6D4-3FE9-411E-B307-31CE7736C9E7}"/>
    <dgm:cxn modelId="{4AF3CD94-F246-4334-AED7-FCBF3A0BDE56}" type="presOf" srcId="{1BAB3661-19C4-4A22-9803-7CAB95174ABE}" destId="{B4C32EF9-DA41-460C-A286-6D855E60A948}" srcOrd="0" destOrd="0" presId="urn:microsoft.com/office/officeart/2005/8/layout/chevron2"/>
    <dgm:cxn modelId="{7F450B1E-4887-4089-9EAE-86548CB2CE63}" type="presOf" srcId="{7BF76A86-2A7E-4759-BA06-5684EEB66E9C}" destId="{A78A72B5-9B7F-4AAE-A7AA-E071F35DC232}" srcOrd="0" destOrd="0" presId="urn:microsoft.com/office/officeart/2005/8/layout/chevron2"/>
    <dgm:cxn modelId="{399F343D-810C-4547-B087-EC6E8AF58608}" srcId="{E1046DBA-9C2D-425C-A3E6-06A153CB85A6}" destId="{E4F454DC-E8EB-4A32-BA5E-47AB5B16604C}" srcOrd="4" destOrd="0" parTransId="{2FF3D799-1934-4289-8804-27892EB8B435}" sibTransId="{301EC7A8-6338-42F7-AFFD-7F1395E2D2F3}"/>
    <dgm:cxn modelId="{16229253-E24D-47BC-9528-40F0E32F8079}" type="presOf" srcId="{31F51A3E-8732-443D-97EB-7C95697F3EDC}" destId="{9D314AAF-55FA-463D-A789-3180387392BF}" srcOrd="0" destOrd="0" presId="urn:microsoft.com/office/officeart/2005/8/layout/chevron2"/>
    <dgm:cxn modelId="{235DF8F6-D6A2-411D-ADE7-24443627B354}" srcId="{E1046DBA-9C2D-425C-A3E6-06A153CB85A6}" destId="{1BAB3661-19C4-4A22-9803-7CAB95174ABE}" srcOrd="1" destOrd="0" parTransId="{17DF1E75-7897-4790-9D43-C6BA94064AD3}" sibTransId="{38E75A5A-9399-4B68-A215-05ED431C7062}"/>
    <dgm:cxn modelId="{8F663122-5902-46C5-8DE2-EAEFB6B98717}" srcId="{BE0440AF-295A-4BA9-98D8-78C02C736EC3}" destId="{1B2D115C-D3CE-419E-9F7F-82DA0C64DD29}" srcOrd="0" destOrd="0" parTransId="{33E9C9DF-62EA-419D-94DA-6EC8590510A6}" sibTransId="{10ED2F99-C782-4F5B-A3D2-70BF386CE60E}"/>
    <dgm:cxn modelId="{65DC9705-8B87-457E-BD73-C1CFB97222B3}" type="presOf" srcId="{E1046DBA-9C2D-425C-A3E6-06A153CB85A6}" destId="{48238DBC-B96A-4CEA-88E9-A60446E40484}" srcOrd="0" destOrd="0" presId="urn:microsoft.com/office/officeart/2005/8/layout/chevron2"/>
    <dgm:cxn modelId="{92F8D9C1-735B-43E3-B651-567102A86C91}" srcId="{E1046DBA-9C2D-425C-A3E6-06A153CB85A6}" destId="{BE0440AF-295A-4BA9-98D8-78C02C736EC3}" srcOrd="2" destOrd="0" parTransId="{9A438192-222E-4180-804E-48681E73C2D2}" sibTransId="{57BA07B8-F8BF-4288-8967-8E85B32DF023}"/>
    <dgm:cxn modelId="{7B459F7F-C33B-43CD-A9D6-AB0D700F72D3}" type="presOf" srcId="{BE0440AF-295A-4BA9-98D8-78C02C736EC3}" destId="{D7B718A6-5400-456E-86A9-FBCE7A31B5A4}" srcOrd="0" destOrd="0" presId="urn:microsoft.com/office/officeart/2005/8/layout/chevron2"/>
    <dgm:cxn modelId="{A4552B63-4D8E-498F-9B8A-1CE2EE3B8847}" type="presOf" srcId="{94A8A5B6-FDA1-437D-A7D9-899A6BA5F6A6}" destId="{E83A3E04-6202-4DB8-9FB1-36AFDFAC80A1}" srcOrd="0" destOrd="0" presId="urn:microsoft.com/office/officeart/2005/8/layout/chevron2"/>
    <dgm:cxn modelId="{10F8DFCC-F7FD-49F3-BA55-6A3840FCE43D}" type="presOf" srcId="{1B2D115C-D3CE-419E-9F7F-82DA0C64DD29}" destId="{D2F289DF-E352-404F-B00B-FF557FA0AFFA}" srcOrd="0" destOrd="0" presId="urn:microsoft.com/office/officeart/2005/8/layout/chevron2"/>
    <dgm:cxn modelId="{C0FF3073-2B2C-4EC4-A6FB-5D9584FE54DC}" type="presOf" srcId="{E4F454DC-E8EB-4A32-BA5E-47AB5B16604C}" destId="{AC8E4A9C-0732-4078-AB62-2716E1F3E320}" srcOrd="0" destOrd="0" presId="urn:microsoft.com/office/officeart/2005/8/layout/chevron2"/>
    <dgm:cxn modelId="{3A6A6263-CAC4-4628-A385-C5B6BBE9F705}" type="presOf" srcId="{FA015836-4F5F-48D4-9A7F-023FDCCD09A2}" destId="{43E2C0E5-885E-41D0-8C94-70B3C43BF2F1}" srcOrd="0" destOrd="0" presId="urn:microsoft.com/office/officeart/2005/8/layout/chevron2"/>
    <dgm:cxn modelId="{F54A1F9C-C70A-42F2-90B5-D7A6269CA69E}" type="presParOf" srcId="{48238DBC-B96A-4CEA-88E9-A60446E40484}" destId="{B672419E-C8BB-466D-9138-0C504D971C3C}" srcOrd="0" destOrd="0" presId="urn:microsoft.com/office/officeart/2005/8/layout/chevron2"/>
    <dgm:cxn modelId="{DF3CC48A-0405-4C8F-B2D1-7ED28607A439}" type="presParOf" srcId="{B672419E-C8BB-466D-9138-0C504D971C3C}" destId="{9D314AAF-55FA-463D-A789-3180387392BF}" srcOrd="0" destOrd="0" presId="urn:microsoft.com/office/officeart/2005/8/layout/chevron2"/>
    <dgm:cxn modelId="{101B5037-A32A-4F35-BC2A-3D7CE4EDA798}" type="presParOf" srcId="{B672419E-C8BB-466D-9138-0C504D971C3C}" destId="{43E2C0E5-885E-41D0-8C94-70B3C43BF2F1}" srcOrd="1" destOrd="0" presId="urn:microsoft.com/office/officeart/2005/8/layout/chevron2"/>
    <dgm:cxn modelId="{71A77F5E-5FCB-41FE-966F-9F268EDB15AA}" type="presParOf" srcId="{48238DBC-B96A-4CEA-88E9-A60446E40484}" destId="{B9013DD2-9297-4BCC-B7CD-14733EBC4562}" srcOrd="1" destOrd="0" presId="urn:microsoft.com/office/officeart/2005/8/layout/chevron2"/>
    <dgm:cxn modelId="{01B46114-F6FE-485C-A7C2-78862A1BEB0E}" type="presParOf" srcId="{48238DBC-B96A-4CEA-88E9-A60446E40484}" destId="{BB12931B-D046-4257-87E9-8B555CC1F4E1}" srcOrd="2" destOrd="0" presId="urn:microsoft.com/office/officeart/2005/8/layout/chevron2"/>
    <dgm:cxn modelId="{9490CE24-A0C2-45F3-88D5-C749F3E10D05}" type="presParOf" srcId="{BB12931B-D046-4257-87E9-8B555CC1F4E1}" destId="{B4C32EF9-DA41-460C-A286-6D855E60A948}" srcOrd="0" destOrd="0" presId="urn:microsoft.com/office/officeart/2005/8/layout/chevron2"/>
    <dgm:cxn modelId="{49A03056-D2C0-4905-8698-E1315AA51F98}" type="presParOf" srcId="{BB12931B-D046-4257-87E9-8B555CC1F4E1}" destId="{1C05E95A-8C2B-433A-8EA8-1AA5FF217845}" srcOrd="1" destOrd="0" presId="urn:microsoft.com/office/officeart/2005/8/layout/chevron2"/>
    <dgm:cxn modelId="{8E40E43D-3FB9-4A4F-8B32-8870E2234DEE}" type="presParOf" srcId="{48238DBC-B96A-4CEA-88E9-A60446E40484}" destId="{0E852408-8A70-4DF3-94B2-C915608C1643}" srcOrd="3" destOrd="0" presId="urn:microsoft.com/office/officeart/2005/8/layout/chevron2"/>
    <dgm:cxn modelId="{06969C25-143A-4663-9CC1-2B40958F418D}" type="presParOf" srcId="{48238DBC-B96A-4CEA-88E9-A60446E40484}" destId="{F4911BD2-60A5-455A-90D6-5A056C42CC12}" srcOrd="4" destOrd="0" presId="urn:microsoft.com/office/officeart/2005/8/layout/chevron2"/>
    <dgm:cxn modelId="{1686C7B0-4178-4222-BC3F-59A26FF8BC4B}" type="presParOf" srcId="{F4911BD2-60A5-455A-90D6-5A056C42CC12}" destId="{D7B718A6-5400-456E-86A9-FBCE7A31B5A4}" srcOrd="0" destOrd="0" presId="urn:microsoft.com/office/officeart/2005/8/layout/chevron2"/>
    <dgm:cxn modelId="{9C965B6E-46A9-4581-BFDC-0BA463BA0BB4}" type="presParOf" srcId="{F4911BD2-60A5-455A-90D6-5A056C42CC12}" destId="{D2F289DF-E352-404F-B00B-FF557FA0AFFA}" srcOrd="1" destOrd="0" presId="urn:microsoft.com/office/officeart/2005/8/layout/chevron2"/>
    <dgm:cxn modelId="{383BF1BB-13D6-4845-8072-07C8D0B196FD}" type="presParOf" srcId="{48238DBC-B96A-4CEA-88E9-A60446E40484}" destId="{811CE7BB-6AFF-4070-B874-5CCA8F423C26}" srcOrd="5" destOrd="0" presId="urn:microsoft.com/office/officeart/2005/8/layout/chevron2"/>
    <dgm:cxn modelId="{32563C96-76C5-44FC-9CEB-43E03AA00770}" type="presParOf" srcId="{48238DBC-B96A-4CEA-88E9-A60446E40484}" destId="{3311A4FB-7326-4C40-A423-6EC2E61BE004}" srcOrd="6" destOrd="0" presId="urn:microsoft.com/office/officeart/2005/8/layout/chevron2"/>
    <dgm:cxn modelId="{63890DAD-AC69-459C-AE4B-B46EF8E7CC06}" type="presParOf" srcId="{3311A4FB-7326-4C40-A423-6EC2E61BE004}" destId="{820A7BE6-1069-48AC-9CF6-328EC6B32339}" srcOrd="0" destOrd="0" presId="urn:microsoft.com/office/officeart/2005/8/layout/chevron2"/>
    <dgm:cxn modelId="{2B8D7936-3F39-4379-9BDA-6F85F7BE4D21}" type="presParOf" srcId="{3311A4FB-7326-4C40-A423-6EC2E61BE004}" destId="{A78A72B5-9B7F-4AAE-A7AA-E071F35DC232}" srcOrd="1" destOrd="0" presId="urn:microsoft.com/office/officeart/2005/8/layout/chevron2"/>
    <dgm:cxn modelId="{51D1FC73-1193-40C7-BD93-A169C52CA178}" type="presParOf" srcId="{48238DBC-B96A-4CEA-88E9-A60446E40484}" destId="{1F686274-06F7-48C6-98F1-DAB2A0A80753}" srcOrd="7" destOrd="0" presId="urn:microsoft.com/office/officeart/2005/8/layout/chevron2"/>
    <dgm:cxn modelId="{B035EE1E-573E-4143-A970-EB2EE6018CA1}" type="presParOf" srcId="{48238DBC-B96A-4CEA-88E9-A60446E40484}" destId="{27112895-73DC-4665-8638-E6E88E17639F}" srcOrd="8" destOrd="0" presId="urn:microsoft.com/office/officeart/2005/8/layout/chevron2"/>
    <dgm:cxn modelId="{A917AEEB-A6BC-4EF0-9DE5-79CA45113AC6}" type="presParOf" srcId="{27112895-73DC-4665-8638-E6E88E17639F}" destId="{AC8E4A9C-0732-4078-AB62-2716E1F3E320}" srcOrd="0" destOrd="0" presId="urn:microsoft.com/office/officeart/2005/8/layout/chevron2"/>
    <dgm:cxn modelId="{A77234F7-B872-4943-8C2C-2CBCC9F00134}" type="presParOf" srcId="{27112895-73DC-4665-8638-E6E88E17639F}" destId="{E83A3E04-6202-4DB8-9FB1-36AFDFAC80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314AAF-55FA-463D-A789-3180387392BF}">
      <dsp:nvSpPr>
        <dsp:cNvPr id="0" name=""/>
        <dsp:cNvSpPr/>
      </dsp:nvSpPr>
      <dsp:spPr>
        <a:xfrm rot="5400000">
          <a:off x="-149834" y="152032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1.</a:t>
          </a:r>
          <a:endParaRPr lang="da-DK" sz="2000" kern="1200" dirty="0"/>
        </a:p>
      </dsp:txBody>
      <dsp:txXfrm rot="5400000">
        <a:off x="-149834" y="152032"/>
        <a:ext cx="998893" cy="699225"/>
      </dsp:txXfrm>
    </dsp:sp>
    <dsp:sp modelId="{43E2C0E5-885E-41D0-8C94-70B3C43BF2F1}">
      <dsp:nvSpPr>
        <dsp:cNvPr id="0" name=""/>
        <dsp:cNvSpPr/>
      </dsp:nvSpPr>
      <dsp:spPr>
        <a:xfrm rot="5400000">
          <a:off x="4210800" y="-3509375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Не работать без антенны</a:t>
          </a:r>
          <a:endParaRPr lang="da-DK" sz="2200" kern="1200" dirty="0"/>
        </a:p>
      </dsp:txBody>
      <dsp:txXfrm rot="5400000">
        <a:off x="4210800" y="-3509375"/>
        <a:ext cx="649281" cy="7672430"/>
      </dsp:txXfrm>
    </dsp:sp>
    <dsp:sp modelId="{B4C32EF9-DA41-460C-A286-6D855E60A948}">
      <dsp:nvSpPr>
        <dsp:cNvPr id="0" name=""/>
        <dsp:cNvSpPr/>
      </dsp:nvSpPr>
      <dsp:spPr>
        <a:xfrm rot="5400000">
          <a:off x="-149834" y="1032700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2.</a:t>
          </a:r>
          <a:endParaRPr lang="da-DK" sz="2000" kern="1200" dirty="0"/>
        </a:p>
      </dsp:txBody>
      <dsp:txXfrm rot="5400000">
        <a:off x="-149834" y="1032700"/>
        <a:ext cx="998893" cy="699225"/>
      </dsp:txXfrm>
    </dsp:sp>
    <dsp:sp modelId="{1C05E95A-8C2B-433A-8EA8-1AA5FF217845}">
      <dsp:nvSpPr>
        <dsp:cNvPr id="0" name=""/>
        <dsp:cNvSpPr/>
      </dsp:nvSpPr>
      <dsp:spPr>
        <a:xfrm rot="5400000">
          <a:off x="4210800" y="-2628708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Не подвергать механическим воздействиям</a:t>
          </a:r>
          <a:endParaRPr lang="da-DK" sz="2200" kern="1200" dirty="0"/>
        </a:p>
      </dsp:txBody>
      <dsp:txXfrm rot="5400000">
        <a:off x="4210800" y="-2628708"/>
        <a:ext cx="649281" cy="7672430"/>
      </dsp:txXfrm>
    </dsp:sp>
    <dsp:sp modelId="{D7B718A6-5400-456E-86A9-FBCE7A31B5A4}">
      <dsp:nvSpPr>
        <dsp:cNvPr id="0" name=""/>
        <dsp:cNvSpPr/>
      </dsp:nvSpPr>
      <dsp:spPr>
        <a:xfrm rot="5400000">
          <a:off x="-149834" y="1913368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3.</a:t>
          </a:r>
          <a:endParaRPr lang="da-DK" sz="2000" kern="1200" dirty="0"/>
        </a:p>
      </dsp:txBody>
      <dsp:txXfrm rot="5400000">
        <a:off x="-149834" y="1913368"/>
        <a:ext cx="998893" cy="699225"/>
      </dsp:txXfrm>
    </dsp:sp>
    <dsp:sp modelId="{D2F289DF-E352-404F-B00B-FF557FA0AFFA}">
      <dsp:nvSpPr>
        <dsp:cNvPr id="0" name=""/>
        <dsp:cNvSpPr/>
      </dsp:nvSpPr>
      <dsp:spPr>
        <a:xfrm rot="5400000">
          <a:off x="4210800" y="-1748040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 попадании влаги, немедленно снять аккумулятор</a:t>
          </a:r>
          <a:endParaRPr lang="da-DK" sz="2200" kern="1200" dirty="0"/>
        </a:p>
      </dsp:txBody>
      <dsp:txXfrm rot="5400000">
        <a:off x="4210800" y="-1748040"/>
        <a:ext cx="649281" cy="7672430"/>
      </dsp:txXfrm>
    </dsp:sp>
    <dsp:sp modelId="{820A7BE6-1069-48AC-9CF6-328EC6B32339}">
      <dsp:nvSpPr>
        <dsp:cNvPr id="0" name=""/>
        <dsp:cNvSpPr/>
      </dsp:nvSpPr>
      <dsp:spPr>
        <a:xfrm rot="5400000">
          <a:off x="-149834" y="2794035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4.</a:t>
          </a:r>
          <a:endParaRPr lang="da-DK" sz="2000" kern="1200" dirty="0"/>
        </a:p>
      </dsp:txBody>
      <dsp:txXfrm rot="5400000">
        <a:off x="-149834" y="2794035"/>
        <a:ext cx="998893" cy="699225"/>
      </dsp:txXfrm>
    </dsp:sp>
    <dsp:sp modelId="{A78A72B5-9B7F-4AAE-A7AA-E071F35DC232}">
      <dsp:nvSpPr>
        <dsp:cNvPr id="0" name=""/>
        <dsp:cNvSpPr/>
      </dsp:nvSpPr>
      <dsp:spPr>
        <a:xfrm rot="5400000">
          <a:off x="4210800" y="-867372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 работе на морозе хранить в тепле</a:t>
          </a:r>
          <a:endParaRPr lang="da-DK" sz="2200" kern="1200" dirty="0"/>
        </a:p>
      </dsp:txBody>
      <dsp:txXfrm rot="5400000">
        <a:off x="4210800" y="-867372"/>
        <a:ext cx="649281" cy="7672430"/>
      </dsp:txXfrm>
    </dsp:sp>
    <dsp:sp modelId="{AC8E4A9C-0732-4078-AB62-2716E1F3E320}">
      <dsp:nvSpPr>
        <dsp:cNvPr id="0" name=""/>
        <dsp:cNvSpPr/>
      </dsp:nvSpPr>
      <dsp:spPr>
        <a:xfrm rot="5400000">
          <a:off x="-149834" y="3674703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da-DK" sz="2000" kern="1200" dirty="0"/>
        </a:p>
      </dsp:txBody>
      <dsp:txXfrm rot="5400000">
        <a:off x="-149834" y="3674703"/>
        <a:ext cx="998893" cy="699225"/>
      </dsp:txXfrm>
    </dsp:sp>
    <dsp:sp modelId="{E83A3E04-6202-4DB8-9FB1-36AFDFAC80A1}">
      <dsp:nvSpPr>
        <dsp:cNvPr id="0" name=""/>
        <dsp:cNvSpPr/>
      </dsp:nvSpPr>
      <dsp:spPr>
        <a:xfrm rot="5400000">
          <a:off x="4210800" y="13294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Не работать в грозу</a:t>
          </a:r>
          <a:endParaRPr lang="da-DK" sz="2200" kern="1200" dirty="0"/>
        </a:p>
      </dsp:txBody>
      <dsp:txXfrm rot="5400000">
        <a:off x="4210800" y="13294"/>
        <a:ext cx="649281" cy="767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72F5-34A9-44C3-A8AB-A33E4008119B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97E9-5E6D-41D4-BFC5-260272F86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613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47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30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82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7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AD0378-34A6-4C7F-B5C2-968BFD889C09}" type="datetimeFigureOut">
              <a:rPr lang="da-DK" smtClean="0"/>
              <a:pPr/>
              <a:t>19-07-2019</a:t>
            </a:fld>
            <a:endParaRPr lang="da-D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 smtClean="0"/>
              <a:t>Введение в радиосвязь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05"/>
            <a:ext cx="1162050" cy="485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80" y="332656"/>
            <a:ext cx="3289544" cy="43899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Простой радиообмен</a:t>
            </a:r>
            <a:endParaRPr lang="da-DK" dirty="0"/>
          </a:p>
        </p:txBody>
      </p:sp>
      <p:sp>
        <p:nvSpPr>
          <p:cNvPr id="46" name="TextBox 45"/>
          <p:cNvSpPr txBox="1"/>
          <p:nvPr/>
        </p:nvSpPr>
        <p:spPr>
          <a:xfrm>
            <a:off x="467544" y="1628800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Основные ошибки</a:t>
            </a:r>
            <a:r>
              <a:rPr lang="ru-RU" sz="2400" dirty="0" smtClean="0"/>
              <a:t>:</a:t>
            </a:r>
            <a:endParaRPr lang="ru-RU" sz="2400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Перепутан порядок позывных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Работа в движении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Не</a:t>
            </a:r>
            <a:r>
              <a:rPr lang="ru-RU" sz="2400" dirty="0" smtClean="0"/>
              <a:t>правильное</a:t>
            </a:r>
            <a:r>
              <a:rPr lang="ru-RU" sz="2400" dirty="0" smtClean="0"/>
              <a:t> </a:t>
            </a:r>
            <a:r>
              <a:rPr lang="ru-RU" sz="2400" dirty="0" smtClean="0"/>
              <a:t>удержание радиостанции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Нет </a:t>
            </a:r>
            <a:r>
              <a:rPr lang="ru-RU" sz="2400" dirty="0" smtClean="0"/>
              <a:t>пауз в начале </a:t>
            </a:r>
            <a:r>
              <a:rPr lang="ru-RU" sz="2400" smtClean="0"/>
              <a:t>и </a:t>
            </a:r>
            <a:r>
              <a:rPr lang="ru-RU" sz="2400" smtClean="0"/>
              <a:t>конце </a:t>
            </a:r>
            <a:r>
              <a:rPr lang="ru-RU" sz="2400" dirty="0" smtClean="0"/>
              <a:t>передачи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/>
              <a:t>Нет ответа за разумное время – ведет к повтору запроса и перекрытию корреспондентов.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75732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координат</a:t>
            </a:r>
            <a:endParaRPr lang="da-DK" dirty="0"/>
          </a:p>
        </p:txBody>
      </p:sp>
      <p:sp>
        <p:nvSpPr>
          <p:cNvPr id="46" name="TextBox 45"/>
          <p:cNvSpPr txBox="1"/>
          <p:nvPr/>
        </p:nvSpPr>
        <p:spPr>
          <a:xfrm>
            <a:off x="251520" y="1628800"/>
            <a:ext cx="4464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По сетке точек привязки:</a:t>
            </a:r>
          </a:p>
          <a:p>
            <a:pPr marL="342900" indent="-342900"/>
            <a:endParaRPr lang="ru-RU" sz="2200" dirty="0" smtClean="0"/>
          </a:p>
          <a:p>
            <a:pPr marL="342900" indent="-342900"/>
            <a:r>
              <a:rPr lang="ru-RU" sz="2200" dirty="0" smtClean="0"/>
              <a:t>+ Быстро</a:t>
            </a:r>
          </a:p>
          <a:p>
            <a:pPr marL="342900" indent="-342900"/>
            <a:r>
              <a:rPr lang="ru-RU" sz="2200" dirty="0" smtClean="0"/>
              <a:t>+ Наглядно – положение понятно всем без нанесения на карту</a:t>
            </a:r>
          </a:p>
          <a:p>
            <a:pPr marL="342900" indent="-342900"/>
            <a:r>
              <a:rPr lang="ru-RU" sz="2200" dirty="0" smtClean="0"/>
              <a:t>+ Ошибки легко обнаружить</a:t>
            </a:r>
          </a:p>
          <a:p>
            <a:pPr marL="342900" indent="-342900"/>
            <a:endParaRPr lang="ru-RU" sz="2200" dirty="0" smtClean="0"/>
          </a:p>
          <a:p>
            <a:pPr marL="342900" indent="-342900">
              <a:buFontTx/>
              <a:buChar char="-"/>
            </a:pPr>
            <a:r>
              <a:rPr lang="ru-RU" sz="2200" dirty="0" smtClean="0"/>
              <a:t>Неточно</a:t>
            </a:r>
          </a:p>
          <a:p>
            <a:pPr marL="342900" indent="-342900">
              <a:buFontTx/>
              <a:buChar char="-"/>
            </a:pPr>
            <a:endParaRPr lang="ru-RU" sz="2200" dirty="0" smtClean="0"/>
          </a:p>
          <a:p>
            <a:pPr marL="342900" indent="-342900"/>
            <a:endParaRPr lang="ru-RU" sz="2200" dirty="0" smtClean="0"/>
          </a:p>
          <a:p>
            <a:pPr marL="342900" indent="-342900"/>
            <a:r>
              <a:rPr lang="ru-RU" sz="2200" dirty="0" smtClean="0"/>
              <a:t>Используется для примерного указания местоположения групп и крупных объектов.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1268760"/>
            <a:ext cx="3600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Передача координат в формате широта/долгота:</a:t>
            </a:r>
          </a:p>
          <a:p>
            <a:endParaRPr lang="ru-RU" sz="2200" dirty="0" smtClean="0"/>
          </a:p>
          <a:p>
            <a:r>
              <a:rPr lang="ru-RU" sz="2200" dirty="0" smtClean="0"/>
              <a:t>+ Точно</a:t>
            </a:r>
          </a:p>
          <a:p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 Медленно</a:t>
            </a:r>
          </a:p>
          <a:p>
            <a:pPr>
              <a:buFontTx/>
              <a:buChar char="-"/>
            </a:pPr>
            <a:r>
              <a:rPr lang="ru-RU" sz="2200" dirty="0" smtClean="0"/>
              <a:t> Большая вероятность ошибки</a:t>
            </a:r>
          </a:p>
          <a:p>
            <a:pPr>
              <a:buFontTx/>
              <a:buChar char="-"/>
            </a:pPr>
            <a:r>
              <a:rPr lang="ru-RU" sz="2200" dirty="0" smtClean="0"/>
              <a:t> Положение неизвестно без нанесения на электронную карту</a:t>
            </a:r>
          </a:p>
          <a:p>
            <a:pPr>
              <a:buFontTx/>
              <a:buChar char="-"/>
            </a:pPr>
            <a:endParaRPr lang="ru-RU" sz="2200" dirty="0" smtClean="0"/>
          </a:p>
          <a:p>
            <a:r>
              <a:rPr lang="ru-RU" sz="2200" dirty="0" smtClean="0"/>
              <a:t>Используется для точного указания положения артефактов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475732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85698"/>
            <a:ext cx="9143999" cy="580577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 algn="ctr">
              <a:spcBef>
                <a:spcPts val="87"/>
              </a:spcBef>
            </a:pPr>
            <a:r>
              <a:rPr sz="3700" spc="-105" dirty="0" err="1"/>
              <a:t>Передача</a:t>
            </a:r>
            <a:r>
              <a:rPr sz="3700" spc="-230" dirty="0"/>
              <a:t> </a:t>
            </a:r>
            <a:r>
              <a:rPr sz="3700" spc="-96" dirty="0" err="1" smtClean="0"/>
              <a:t>координат</a:t>
            </a:r>
            <a:r>
              <a:rPr lang="en-US" sz="3700" spc="-96" dirty="0" smtClean="0"/>
              <a:t> – </a:t>
            </a:r>
            <a:r>
              <a:rPr lang="ru-RU" sz="3700" spc="-96" dirty="0" smtClean="0"/>
              <a:t>широта/долгота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539552" y="1844824"/>
            <a:ext cx="8928992" cy="969267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342900" marR="467764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Передаем отдельно каждый символ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Эн, пять </a:t>
            </a:r>
            <a:r>
              <a:rPr lang="ru-RU" i="1" kern="0" dirty="0" err="1" smtClean="0">
                <a:latin typeface="Arial"/>
                <a:cs typeface="Arial"/>
              </a:rPr>
              <a:t>пять</a:t>
            </a:r>
            <a:r>
              <a:rPr lang="ru-RU" i="1" kern="0" dirty="0" smtClean="0">
                <a:latin typeface="Arial"/>
                <a:cs typeface="Arial"/>
              </a:rPr>
              <a:t> градусов, четыре ноль восемь пять девять долей градусов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Е, ноль восемь шесть </a:t>
            </a:r>
            <a:r>
              <a:rPr lang="ru-RU" i="1" kern="0" dirty="0">
                <a:latin typeface="Arial"/>
                <a:cs typeface="Arial"/>
              </a:rPr>
              <a:t>градусов</a:t>
            </a:r>
            <a:r>
              <a:rPr lang="ru-RU" i="1" kern="0" dirty="0" smtClean="0">
                <a:latin typeface="Arial"/>
                <a:cs typeface="Arial"/>
              </a:rPr>
              <a:t>, ноль пять один ноль девять </a:t>
            </a:r>
            <a:r>
              <a:rPr lang="ru-RU" i="1" kern="0" dirty="0">
                <a:latin typeface="Arial"/>
                <a:cs typeface="Arial"/>
              </a:rPr>
              <a:t>долей градусов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2088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N 55.40859</a:t>
            </a:r>
            <a:r>
              <a:rPr lang="en-US" sz="2000" b="1" kern="0" baseline="40000" dirty="0">
                <a:solidFill>
                  <a:srgbClr val="282833"/>
                </a:solidFill>
                <a:latin typeface="Arial"/>
                <a:cs typeface="Arial"/>
              </a:rPr>
              <a:t>o 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 </a:t>
            </a:r>
            <a:r>
              <a:rPr lang="ru-RU" kern="0" dirty="0">
                <a:solidFill>
                  <a:srgbClr val="282833"/>
                </a:solidFill>
                <a:latin typeface="Arial"/>
                <a:cs typeface="Arial"/>
              </a:rPr>
              <a:t>086.05109</a:t>
            </a:r>
            <a:r>
              <a:rPr lang="en-US" sz="2000" b="1" kern="0" baseline="40000" dirty="0">
                <a:solidFill>
                  <a:srgbClr val="282833"/>
                </a:solidFill>
                <a:latin typeface="Arial"/>
                <a:cs typeface="Arial"/>
              </a:rPr>
              <a:t>o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074708"/>
            <a:ext cx="2088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North </a:t>
            </a: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–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ru-RU" kern="0" dirty="0">
                <a:solidFill>
                  <a:srgbClr val="282833"/>
                </a:solidFill>
                <a:latin typeface="Arial"/>
                <a:cs typeface="Arial"/>
              </a:rPr>
              <a:t>Север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</a:t>
            </a:r>
            <a:r>
              <a:rPr lang="en-US" kern="0" dirty="0" err="1">
                <a:solidFill>
                  <a:srgbClr val="282833"/>
                </a:solidFill>
                <a:latin typeface="Arial"/>
                <a:cs typeface="Arial"/>
              </a:rPr>
              <a:t>ast</a:t>
            </a: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  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Восток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052736"/>
            <a:ext cx="360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N 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Северная широта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 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Восточная долгота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07504" y="4266084"/>
            <a:ext cx="7704741" cy="1153933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800100" marR="467764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sz="2400" dirty="0" err="1">
                <a:solidFill>
                  <a:schemeClr val="tx2"/>
                </a:solidFill>
              </a:rPr>
              <a:t>После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передачи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координат </a:t>
            </a:r>
            <a:r>
              <a:rPr sz="2400" dirty="0" err="1">
                <a:solidFill>
                  <a:schemeClr val="tx2"/>
                </a:solidFill>
              </a:rPr>
              <a:t>принимающий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должен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повторить</a:t>
            </a:r>
            <a:r>
              <a:rPr sz="2400" dirty="0">
                <a:solidFill>
                  <a:schemeClr val="tx2"/>
                </a:solidFill>
              </a:rPr>
              <a:t> принятые данные,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sz="2400" dirty="0" smtClean="0">
                <a:solidFill>
                  <a:schemeClr val="tx2"/>
                </a:solidFill>
              </a:rPr>
              <a:t>а </a:t>
            </a:r>
            <a:r>
              <a:rPr sz="2400" dirty="0">
                <a:solidFill>
                  <a:schemeClr val="tx2"/>
                </a:solidFill>
              </a:rPr>
              <a:t>передающий – </a:t>
            </a:r>
            <a:r>
              <a:rPr sz="2400" dirty="0" err="1">
                <a:solidFill>
                  <a:schemeClr val="tx2"/>
                </a:solidFill>
              </a:rPr>
              <a:t>проверить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99592" y="2786545"/>
            <a:ext cx="8568952" cy="1430932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R="467764"/>
            <a:r>
              <a:rPr lang="ru-RU" kern="0" dirty="0" smtClean="0">
                <a:latin typeface="Arial"/>
                <a:cs typeface="Arial"/>
              </a:rPr>
              <a:t>Допускается</a:t>
            </a:r>
            <a:r>
              <a:rPr lang="ru-RU" i="1" kern="0" dirty="0" smtClean="0">
                <a:latin typeface="Arial"/>
                <a:cs typeface="Arial"/>
              </a:rPr>
              <a:t> 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Север, пятьдесят пять градусов, сорок ровно, восемьдесят пять, девять долей градусов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Восток, ноль восемьдесят шесть </a:t>
            </a:r>
            <a:r>
              <a:rPr lang="ru-RU" i="1" kern="0" dirty="0">
                <a:latin typeface="Arial"/>
                <a:cs typeface="Arial"/>
              </a:rPr>
              <a:t>градусов</a:t>
            </a:r>
            <a:r>
              <a:rPr lang="ru-RU" i="1" kern="0" dirty="0" smtClean="0">
                <a:latin typeface="Arial"/>
                <a:cs typeface="Arial"/>
              </a:rPr>
              <a:t>, ноль пятьдесят один ноль девять </a:t>
            </a:r>
            <a:r>
              <a:rPr lang="ru-RU" i="1" kern="0" dirty="0">
                <a:latin typeface="Arial"/>
                <a:cs typeface="Arial"/>
              </a:rPr>
              <a:t>долей градусов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107504" y="5517232"/>
            <a:ext cx="8928992" cy="1227799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800100" marR="467764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Любые числовые значения, координаты,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требуют </a:t>
            </a:r>
            <a:r>
              <a:rPr lang="ru-RU" sz="2400" dirty="0">
                <a:solidFill>
                  <a:schemeClr val="tx2"/>
                </a:solidFill>
              </a:rPr>
              <a:t>подтверждения </a:t>
            </a:r>
            <a:r>
              <a:rPr lang="ru-RU" sz="2400" dirty="0" smtClean="0">
                <a:solidFill>
                  <a:schemeClr val="tx2"/>
                </a:solidFill>
              </a:rPr>
              <a:t>приёма</a:t>
            </a:r>
          </a:p>
          <a:p>
            <a:pPr marL="800100" marR="467764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«проклятые числа» – 11,12,13,66,…</a:t>
            </a:r>
          </a:p>
        </p:txBody>
      </p:sp>
    </p:spTree>
    <p:extLst>
      <p:ext uri="{BB962C8B-B14F-4D97-AF65-F5344CB8AC3E}">
        <p14:creationId xmlns="" xmlns:p14="http://schemas.microsoft.com/office/powerpoint/2010/main" val="3591752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98995"/>
            <a:ext cx="9143999" cy="1149964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 algn="ctr">
              <a:spcBef>
                <a:spcPts val="87"/>
              </a:spcBef>
            </a:pPr>
            <a:r>
              <a:rPr sz="3700" spc="-105" dirty="0" err="1"/>
              <a:t>Передача</a:t>
            </a:r>
            <a:r>
              <a:rPr sz="3700" spc="-230" dirty="0"/>
              <a:t> </a:t>
            </a:r>
            <a:r>
              <a:rPr lang="ru-RU" sz="3700" spc="-96" dirty="0" smtClean="0"/>
              <a:t>положения по сетке точек привязки</a:t>
            </a:r>
            <a:endParaRPr sz="3700" dirty="0"/>
          </a:p>
        </p:txBody>
      </p:sp>
      <p:pic>
        <p:nvPicPr>
          <p:cNvPr id="10" name="Google Shape;260;p2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85550" y="1424472"/>
            <a:ext cx="1557550" cy="23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61;p2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099900" y="1424475"/>
            <a:ext cx="1557550" cy="23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3;p28"/>
          <p:cNvSpPr txBox="1"/>
          <p:nvPr/>
        </p:nvSpPr>
        <p:spPr>
          <a:xfrm>
            <a:off x="4419400" y="1475012"/>
            <a:ext cx="4087200" cy="116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Пример: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/>
              <a:t>“330  метров по азимуту 285 до Ин-ди-а 7”</a:t>
            </a:r>
            <a:endParaRPr i="1" dirty="0"/>
          </a:p>
        </p:txBody>
      </p:sp>
      <p:cxnSp>
        <p:nvCxnSpPr>
          <p:cNvPr id="13" name="Google Shape;264;p28"/>
          <p:cNvCxnSpPr/>
          <p:nvPr/>
        </p:nvCxnSpPr>
        <p:spPr>
          <a:xfrm flipH="1">
            <a:off x="3696400" y="1923775"/>
            <a:ext cx="723000" cy="123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66;p28"/>
          <p:cNvCxnSpPr/>
          <p:nvPr/>
        </p:nvCxnSpPr>
        <p:spPr>
          <a:xfrm>
            <a:off x="1843100" y="2533763"/>
            <a:ext cx="256800" cy="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539552" y="4293096"/>
            <a:ext cx="8449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Передаются: точка (</a:t>
            </a:r>
            <a:r>
              <a:rPr lang="en-US" dirty="0" smtClean="0"/>
              <a:t>I7)</a:t>
            </a:r>
            <a:r>
              <a:rPr lang="ru-RU" dirty="0" smtClean="0"/>
              <a:t>, расстояние (330 м), азимут (285).</a:t>
            </a:r>
          </a:p>
          <a:p>
            <a:endParaRPr lang="ru-RU" dirty="0" smtClean="0"/>
          </a:p>
          <a:p>
            <a:r>
              <a:rPr lang="ru-RU" b="1" dirty="0" smtClean="0"/>
              <a:t>Основная ошибка – неверное указание азимута (от точки, а не на точку)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591752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25" y="331752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96" dirty="0"/>
              <a:t>Фонетический</a:t>
            </a:r>
            <a:r>
              <a:rPr sz="3700" spc="-225" dirty="0"/>
              <a:t> </a:t>
            </a:r>
            <a:r>
              <a:rPr sz="3700" spc="-83" dirty="0"/>
              <a:t>алфавит</a:t>
            </a:r>
            <a:endParaRPr sz="3700" dirty="0"/>
          </a:p>
        </p:txBody>
      </p:sp>
      <p:sp>
        <p:nvSpPr>
          <p:cNvPr id="8" name="object 8"/>
          <p:cNvSpPr txBox="1"/>
          <p:nvPr/>
        </p:nvSpPr>
        <p:spPr>
          <a:xfrm>
            <a:off x="252048" y="1268412"/>
            <a:ext cx="8639909" cy="1132599"/>
          </a:xfrm>
          <a:prstGeom prst="rect">
            <a:avLst/>
          </a:prstGeom>
        </p:spPr>
        <p:txBody>
          <a:bodyPr vert="horz" wrap="square" lIns="0" tIns="11665" rIns="0" bIns="0" rtlCol="0">
            <a:spAutoFit/>
          </a:bodyPr>
          <a:lstStyle/>
          <a:p>
            <a:pPr marL="11665" marR="4666">
              <a:spcBef>
                <a:spcPts val="92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b="1"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Фонетический </a:t>
            </a:r>
            <a:r>
              <a:rPr b="1"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алфавит</a:t>
            </a:r>
            <a:r>
              <a:rPr b="1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pc="-9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стандартизированный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</a:t>
            </a:r>
            <a:r>
              <a:rPr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прочтения</a:t>
            </a:r>
            <a:r>
              <a:rPr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</a:t>
            </a:r>
            <a:r>
              <a:rPr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алфавита. </a:t>
            </a:r>
            <a:endParaRPr lang="en-US" spc="-5" dirty="0" smtClean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 marR="4666">
              <a:spcBef>
                <a:spcPts val="92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spc="-14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</a:t>
            </a:r>
            <a:r>
              <a:rPr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радиосвязи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уменьшения количества</a:t>
            </a:r>
            <a:r>
              <a:rPr lang="ru-RU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ошибок </a:t>
            </a: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8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передаче</a:t>
            </a:r>
            <a:r>
              <a:rPr spc="-18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сложных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воспринятия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слов,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сокращений,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позывных, </a:t>
            </a:r>
            <a:r>
              <a:rPr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pc="-11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912074"/>
              </p:ext>
            </p:extLst>
          </p:nvPr>
        </p:nvGraphicFramePr>
        <p:xfrm>
          <a:off x="252044" y="2776058"/>
          <a:ext cx="8639912" cy="3302566"/>
        </p:xfrm>
        <a:graphic>
          <a:graphicData uri="http://schemas.openxmlformats.org/drawingml/2006/table">
            <a:tbl>
              <a:tblPr bandRow="1" bandCol="1">
                <a:tableStyleId>{5C22544A-7EE6-4342-B048-85BDC9FD1C3A}</a:tableStyleId>
              </a:tblPr>
              <a:tblGrid>
                <a:gridCol w="263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5862">
                  <a:extLst>
                    <a:ext uri="{9D8B030D-6E8A-4147-A177-3AD203B41FA5}">
                      <a16:colId xmlns="" xmlns:a16="http://schemas.microsoft.com/office/drawing/2014/main" val="412496522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231841736"/>
                    </a:ext>
                  </a:extLst>
                </a:gridCol>
                <a:gridCol w="10081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37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4378">
                  <a:extLst>
                    <a:ext uri="{9D8B030D-6E8A-4147-A177-3AD203B41FA5}">
                      <a16:colId xmlns="" xmlns:a16="http://schemas.microsoft.com/office/drawing/2014/main" val="30816966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34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8124">
                  <a:extLst>
                    <a:ext uri="{9D8B030D-6E8A-4147-A177-3AD203B41FA5}">
                      <a16:colId xmlns="" xmlns:a16="http://schemas.microsoft.com/office/drawing/2014/main" val="3703790199"/>
                    </a:ext>
                  </a:extLst>
                </a:gridCol>
                <a:gridCol w="9481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Álpha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ль-фа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Hotél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Óscar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Ос-кар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Víctor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Вик-тор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Brávo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ра-во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Índia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Ин-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Papá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а-па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Whísky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Chárlie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ар-ли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Júliet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-ли-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Quebéc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Кве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-бек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X́ray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кс-рей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Délta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ель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Kílo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Rómeo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-ми-о</a:t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Yánkee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Écho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Э-ко</a:t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(Э-хо)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Líma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Siérra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ье-ра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Zúlu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у-лу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Fóxtrot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окс-трот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Míke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Tángo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ан-го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Gólf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Гольф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Novémber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вем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Úniform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-ни-форм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2590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25" y="331752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lang="ru-RU" sz="3700" spc="-96" dirty="0" smtClean="0"/>
              <a:t>Ожидайте/очередь/</a:t>
            </a:r>
            <a:r>
              <a:rPr lang="en-US" sz="3700" spc="-96" dirty="0" smtClean="0"/>
              <a:t>Break</a:t>
            </a:r>
            <a:endParaRPr sz="37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8640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Канал связи не контролируется – отвечайте немедленно (1-2 с).</a:t>
            </a:r>
          </a:p>
          <a:p>
            <a:endParaRPr lang="ru-RU" sz="2200" dirty="0" smtClean="0"/>
          </a:p>
          <a:p>
            <a:r>
              <a:rPr lang="ru-RU" sz="2200" dirty="0" smtClean="0"/>
              <a:t>Не можете ответить по существу – «Ожидайте», потом вызываете сами. Канал свободен.</a:t>
            </a:r>
          </a:p>
          <a:p>
            <a:endParaRPr lang="ru-RU" sz="2200" dirty="0" smtClean="0"/>
          </a:p>
          <a:p>
            <a:r>
              <a:rPr lang="ru-RU" sz="2200" dirty="0" smtClean="0"/>
              <a:t>Много корреспондентов – очередь (обычно у Зари). Ждите.</a:t>
            </a:r>
          </a:p>
          <a:p>
            <a:endParaRPr lang="ru-RU" sz="2200" dirty="0" smtClean="0"/>
          </a:p>
          <a:p>
            <a:r>
              <a:rPr lang="ru-RU" sz="2200" dirty="0" smtClean="0"/>
              <a:t>Штабной связист (если координатор не он) не принимает решений по поиску.</a:t>
            </a:r>
          </a:p>
          <a:p>
            <a:endParaRPr lang="ru-RU" sz="2200" dirty="0" smtClean="0"/>
          </a:p>
          <a:p>
            <a:r>
              <a:rPr lang="ru-RU" sz="2200" dirty="0" smtClean="0"/>
              <a:t>Экстренный трафик – </a:t>
            </a:r>
            <a:r>
              <a:rPr lang="en-US" sz="2200" dirty="0" smtClean="0"/>
              <a:t>Break</a:t>
            </a:r>
            <a:r>
              <a:rPr lang="ru-RU" sz="22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52590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25" y="331752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lang="ru-RU" sz="3700" spc="-96" dirty="0" smtClean="0"/>
              <a:t>Работа на отклик</a:t>
            </a:r>
            <a:endParaRPr sz="37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5" y="1916832"/>
            <a:ext cx="80648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200" dirty="0" smtClean="0"/>
              <a:t>Вышли на точку</a:t>
            </a:r>
          </a:p>
          <a:p>
            <a:pPr marL="342900" indent="-342900">
              <a:buAutoNum type="arabicParenR"/>
            </a:pPr>
            <a:r>
              <a:rPr lang="ru-RU" sz="2200" dirty="0" smtClean="0"/>
              <a:t>Вспомнили, не кричат ли другие.</a:t>
            </a:r>
          </a:p>
          <a:p>
            <a:pPr marL="342900" indent="-342900">
              <a:buAutoNum type="arabicParenR"/>
            </a:pPr>
            <a:r>
              <a:rPr lang="ru-RU" sz="2200" dirty="0" smtClean="0"/>
              <a:t>«</a:t>
            </a:r>
            <a:r>
              <a:rPr lang="ru-RU" sz="2200" dirty="0" err="1" smtClean="0"/>
              <a:t>Лиса-х</a:t>
            </a:r>
            <a:r>
              <a:rPr lang="ru-RU" sz="2200" dirty="0" smtClean="0"/>
              <a:t> работает на отклик». Подождали 5-10 с.</a:t>
            </a:r>
          </a:p>
          <a:p>
            <a:pPr marL="342900" indent="-342900">
              <a:buAutoNum type="arabicParenR"/>
            </a:pPr>
            <a:r>
              <a:rPr lang="ru-RU" sz="2200" dirty="0" smtClean="0"/>
              <a:t>Сбавили громкость на </a:t>
            </a:r>
            <a:r>
              <a:rPr lang="ru-RU" sz="2200" dirty="0" err="1" smtClean="0"/>
              <a:t>р</a:t>
            </a:r>
            <a:r>
              <a:rPr lang="ru-RU" sz="2200" dirty="0" smtClean="0"/>
              <a:t>/с.</a:t>
            </a:r>
          </a:p>
          <a:p>
            <a:pPr marL="342900" indent="-342900">
              <a:buAutoNum type="arabicParenR"/>
            </a:pPr>
            <a:r>
              <a:rPr lang="ru-RU" sz="2200" dirty="0" smtClean="0"/>
              <a:t>Кричим, слушаем, …</a:t>
            </a:r>
          </a:p>
          <a:p>
            <a:pPr marL="342900" indent="-342900">
              <a:buAutoNum type="arabicParenR"/>
            </a:pPr>
            <a:r>
              <a:rPr lang="ru-RU" sz="2200" dirty="0" smtClean="0"/>
              <a:t>Восстановили громкость на </a:t>
            </a:r>
            <a:r>
              <a:rPr lang="ru-RU" sz="2200" dirty="0" err="1" smtClean="0"/>
              <a:t>р</a:t>
            </a:r>
            <a:r>
              <a:rPr lang="ru-RU" sz="2200" dirty="0" smtClean="0"/>
              <a:t>/с.</a:t>
            </a:r>
          </a:p>
          <a:p>
            <a:pPr marL="342900" indent="-342900">
              <a:buAutoNum type="arabicParenR"/>
            </a:pPr>
            <a:r>
              <a:rPr lang="ru-RU" sz="2200" dirty="0" smtClean="0"/>
              <a:t>«</a:t>
            </a:r>
            <a:r>
              <a:rPr lang="ru-RU" sz="2200" dirty="0" err="1" smtClean="0"/>
              <a:t>Лиса-х</a:t>
            </a:r>
            <a:r>
              <a:rPr lang="ru-RU" sz="2200" dirty="0" smtClean="0"/>
              <a:t> закончила работу на отклик»</a:t>
            </a:r>
          </a:p>
          <a:p>
            <a:pPr marL="342900" indent="-342900">
              <a:buAutoNum type="arabicParenR"/>
            </a:pPr>
            <a:r>
              <a:rPr lang="ru-RU" sz="2200" dirty="0" smtClean="0"/>
              <a:t>Идем дальше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/>
            <a:r>
              <a:rPr lang="ru-RU" dirty="0" smtClean="0"/>
              <a:t>Кооперируйтесь с соседними лисами. Они кричат – вы слушаете (и наоборот). Их можно спросить, как вас слышно</a:t>
            </a:r>
            <a:r>
              <a:rPr lang="ru-RU" dirty="0" smtClean="0"/>
              <a:t>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Сомневаетесь, можно ли кричать – спросите штаб/всех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552590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3579076" y="3343866"/>
            <a:ext cx="3359551" cy="3239320"/>
            <a:chOff x="0" y="0"/>
            <a:chExt cx="5759450" cy="2592000"/>
          </a:xfrm>
        </p:grpSpPr>
        <p:sp>
          <p:nvSpPr>
            <p:cNvPr id="71" name="Овал 7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9479" y="1738700"/>
            <a:ext cx="5071831" cy="4411311"/>
            <a:chOff x="0" y="0"/>
            <a:chExt cx="5759450" cy="2592000"/>
          </a:xfrm>
        </p:grpSpPr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54299" y="2437262"/>
            <a:ext cx="3359551" cy="3239320"/>
            <a:chOff x="0" y="0"/>
            <a:chExt cx="5759450" cy="2592000"/>
          </a:xfrm>
        </p:grpSpPr>
        <p:sp>
          <p:nvSpPr>
            <p:cNvPr id="18" name="Овал 17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372447" y="1655173"/>
            <a:ext cx="3990374" cy="3965485"/>
            <a:chOff x="0" y="0"/>
            <a:chExt cx="5759450" cy="2592000"/>
          </a:xfrm>
        </p:grpSpPr>
        <p:sp>
          <p:nvSpPr>
            <p:cNvPr id="61" name="Овал 6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59904" y="12896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Передача сообщений через голосовой ретранслятор («Рокада»)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65895" y="4992461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21298" y="4615775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9" y="4170855"/>
            <a:ext cx="386176" cy="608869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3774228" y="4536725"/>
            <a:ext cx="1130952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«Рокада»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46" name="Picture 2" descr="http://cdn.onlinewebfonts.com/svg/download_106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32" y="3440153"/>
            <a:ext cx="618005" cy="1039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8532" y="3758075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 descr="https://bumper-stickers.ru/7459-thickbox_default/racija-policeyskogo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4" y="3871732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1965896" y="6063364"/>
            <a:ext cx="4709152" cy="588100"/>
            <a:chOff x="2202962" y="5485297"/>
            <a:chExt cx="5328964" cy="588100"/>
          </a:xfrm>
        </p:grpSpPr>
        <p:sp>
          <p:nvSpPr>
            <p:cNvPr id="49" name="Штриховая стрелка вправо 48"/>
            <p:cNvSpPr/>
            <p:nvPr/>
          </p:nvSpPr>
          <p:spPr>
            <a:xfrm rot="10800000">
              <a:off x="2202962" y="5785397"/>
              <a:ext cx="5328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Штриховая стрелка вправо 49"/>
            <p:cNvSpPr/>
            <p:nvPr/>
          </p:nvSpPr>
          <p:spPr>
            <a:xfrm rot="24630">
              <a:off x="2203926" y="5485297"/>
              <a:ext cx="5328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1" name="Умножение 50"/>
          <p:cNvSpPr/>
          <p:nvPr/>
        </p:nvSpPr>
        <p:spPr>
          <a:xfrm rot="21536715">
            <a:off x="3938289" y="5513849"/>
            <a:ext cx="1049098" cy="157781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944604" y="2716749"/>
            <a:ext cx="1358441" cy="567398"/>
            <a:chOff x="3592293" y="2925628"/>
            <a:chExt cx="1358441" cy="567398"/>
          </a:xfrm>
        </p:grpSpPr>
        <p:sp>
          <p:nvSpPr>
            <p:cNvPr id="45" name="Штриховая стрелка вправо 44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Штриховая стрелка вправо 55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666483" y="2734712"/>
            <a:ext cx="1358441" cy="567398"/>
            <a:chOff x="3592293" y="2925628"/>
            <a:chExt cx="1358441" cy="567398"/>
          </a:xfrm>
        </p:grpSpPr>
        <p:sp>
          <p:nvSpPr>
            <p:cNvPr id="58" name="Штриховая стрелка вправо 57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Штриховая стрелка вправо 58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4786128" y="5594413"/>
            <a:ext cx="979568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«Лиса-12»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69" name="Рисунок 68" descr="https://bumper-stickers.ru/7459-thickbox_default/racija-policeyskogo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12" y="4809506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Группа 80"/>
          <p:cNvGrpSpPr/>
          <p:nvPr/>
        </p:nvGrpSpPr>
        <p:grpSpPr>
          <a:xfrm rot="2701492">
            <a:off x="4331192" y="4984833"/>
            <a:ext cx="653295" cy="567398"/>
            <a:chOff x="3592293" y="2925628"/>
            <a:chExt cx="1358441" cy="567398"/>
          </a:xfrm>
        </p:grpSpPr>
        <p:sp>
          <p:nvSpPr>
            <p:cNvPr id="82" name="Штриховая стрелка вправо 81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3" name="Штриховая стрелка вправо 82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 rot="8266972">
            <a:off x="5599566" y="5077107"/>
            <a:ext cx="653295" cy="567398"/>
            <a:chOff x="3592293" y="2925628"/>
            <a:chExt cx="1358441" cy="567398"/>
          </a:xfrm>
        </p:grpSpPr>
        <p:sp>
          <p:nvSpPr>
            <p:cNvPr id="96" name="Штриховая стрелка вправо 95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7" name="Штриховая стрелка вправо 96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772740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Запрещено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Нецензурная брань</a:t>
            </a:r>
            <a:endParaRPr lang="ru-RU" sz="2400" dirty="0"/>
          </a:p>
          <a:p>
            <a:r>
              <a:rPr lang="ru-RU" sz="2400" dirty="0" smtClean="0"/>
              <a:t>Обсуждение </a:t>
            </a:r>
            <a:r>
              <a:rPr lang="ru-RU" sz="2400" dirty="0" err="1" smtClean="0"/>
              <a:t>потеряшки</a:t>
            </a:r>
            <a:r>
              <a:rPr lang="ru-RU" sz="2400" dirty="0" smtClean="0"/>
              <a:t>/его родственников и т.д.</a:t>
            </a:r>
            <a:endParaRPr lang="ru-RU" sz="2400" dirty="0"/>
          </a:p>
          <a:p>
            <a:r>
              <a:rPr lang="ru-RU" sz="2400" dirty="0" smtClean="0"/>
              <a:t>Переговоры не по делу</a:t>
            </a:r>
          </a:p>
          <a:p>
            <a:r>
              <a:rPr lang="ru-RU" sz="2400" dirty="0" smtClean="0"/>
              <a:t>Передача личной информации (без разрешения владельца)</a:t>
            </a:r>
            <a:endParaRPr lang="ru-RU" dirty="0"/>
          </a:p>
          <a:p>
            <a:r>
              <a:rPr lang="ru-RU" sz="2400" dirty="0" smtClean="0"/>
              <a:t>Передача информации о нахождении погибшего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Помните, вас слышат все вокруг.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«В </a:t>
            </a:r>
            <a:r>
              <a:rPr lang="en-US" sz="2400" dirty="0" smtClean="0"/>
              <a:t>GSM</a:t>
            </a:r>
            <a:r>
              <a:rPr lang="ru-RU" sz="2400" dirty="0" smtClean="0"/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1148127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Эксплуатация</a:t>
            </a:r>
            <a:r>
              <a:rPr lang="da-DK" dirty="0" smtClean="0"/>
              <a:t>: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90638937"/>
              </p:ext>
            </p:extLst>
          </p:nvPr>
        </p:nvGraphicFramePr>
        <p:xfrm>
          <a:off x="448816" y="1554163"/>
          <a:ext cx="83716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252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Важность радиосвязи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229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Необходимость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- «связь – нерв армии»</a:t>
            </a:r>
          </a:p>
          <a:p>
            <a:pPr>
              <a:buNone/>
            </a:pPr>
            <a:r>
              <a:rPr lang="ru-RU" dirty="0" smtClean="0"/>
              <a:t> - встречи с дикими животными</a:t>
            </a:r>
          </a:p>
          <a:p>
            <a:pPr>
              <a:buNone/>
            </a:pPr>
            <a:r>
              <a:rPr lang="ru-RU" dirty="0" smtClean="0"/>
              <a:t> - ЧП с поисковиками</a:t>
            </a:r>
          </a:p>
          <a:p>
            <a:pPr>
              <a:buNone/>
            </a:pPr>
            <a:r>
              <a:rPr lang="ru-RU" dirty="0" smtClean="0"/>
              <a:t> - обнаружение </a:t>
            </a:r>
            <a:r>
              <a:rPr lang="ru-RU" dirty="0" err="1" smtClean="0"/>
              <a:t>потеряшки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- зачастую единственный доступный вид связи группа-штаб при лесных поисках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Категорически </a:t>
            </a:r>
            <a:r>
              <a:rPr lang="ru-RU" sz="4400" dirty="0"/>
              <a:t>нельзя включать рацию без </a:t>
            </a:r>
            <a:r>
              <a:rPr lang="ru-RU" sz="4400" dirty="0" smtClean="0"/>
              <a:t>антенны. </a:t>
            </a:r>
            <a:r>
              <a:rPr lang="ru-RU" sz="4400" dirty="0"/>
              <a:t>Иначе она </a:t>
            </a:r>
            <a:r>
              <a:rPr lang="ru-RU" sz="4400" dirty="0" smtClean="0"/>
              <a:t>перегорит</a:t>
            </a:r>
            <a:endParaRPr lang="ru-RU" sz="4400" dirty="0"/>
          </a:p>
          <a:p>
            <a:r>
              <a:rPr lang="ru-RU" sz="4400" dirty="0" smtClean="0"/>
              <a:t>Антенна </a:t>
            </a:r>
            <a:r>
              <a:rPr lang="ru-RU" sz="4400" dirty="0"/>
              <a:t>в рации одна из самых важных </a:t>
            </a:r>
            <a:r>
              <a:rPr lang="ru-RU" sz="4400" dirty="0" smtClean="0"/>
              <a:t>частей. Относитесь </a:t>
            </a:r>
            <a:r>
              <a:rPr lang="ru-RU" sz="4400" dirty="0"/>
              <a:t>к ней </a:t>
            </a:r>
            <a:r>
              <a:rPr lang="ru-RU" sz="4400" dirty="0" smtClean="0"/>
              <a:t>бережно</a:t>
            </a:r>
            <a:endParaRPr lang="ru-RU" sz="4400" dirty="0"/>
          </a:p>
          <a:p>
            <a:r>
              <a:rPr lang="ru-RU" sz="4400" dirty="0" smtClean="0"/>
              <a:t>Перевозите рацию </a:t>
            </a:r>
            <a:r>
              <a:rPr lang="ru-RU" sz="4400" dirty="0"/>
              <a:t>в разобранном виде с вынутым аккумулятором и отсоединенной </a:t>
            </a:r>
            <a:r>
              <a:rPr lang="ru-RU" sz="4400" dirty="0" smtClean="0"/>
              <a:t>антенной. </a:t>
            </a:r>
            <a:br>
              <a:rPr lang="ru-RU" sz="4400" dirty="0" smtClean="0"/>
            </a:br>
            <a:r>
              <a:rPr lang="ru-RU" sz="4400" dirty="0" smtClean="0"/>
              <a:t>При </a:t>
            </a:r>
            <a:r>
              <a:rPr lang="ru-RU" sz="4400" dirty="0"/>
              <a:t>этом порядок разборки рации следующий:</a:t>
            </a:r>
          </a:p>
          <a:p>
            <a:pPr lvl="1"/>
            <a:r>
              <a:rPr lang="ru-RU" sz="3300" dirty="0" smtClean="0"/>
              <a:t>выключаем рацию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антенну</a:t>
            </a:r>
            <a:endParaRPr lang="ru-RU" sz="3300" dirty="0"/>
          </a:p>
          <a:p>
            <a:r>
              <a:rPr lang="ru-RU" sz="4400" dirty="0"/>
              <a:t>Порядок сборки обратный:</a:t>
            </a:r>
          </a:p>
          <a:p>
            <a:pPr lvl="1"/>
            <a:r>
              <a:rPr lang="ru-RU" sz="3300" dirty="0" smtClean="0"/>
              <a:t>присоединяем антенну</a:t>
            </a:r>
            <a:endParaRPr lang="ru-RU" sz="3300" dirty="0"/>
          </a:p>
          <a:p>
            <a:pPr lvl="1"/>
            <a:r>
              <a:rPr lang="ru-RU" sz="3300" dirty="0" smtClean="0"/>
              <a:t>присоединяем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включаем рацию</a:t>
            </a:r>
            <a:endParaRPr lang="ru-RU" sz="3300" dirty="0"/>
          </a:p>
          <a:p>
            <a:r>
              <a:rPr lang="ru-RU" sz="4400" dirty="0" smtClean="0"/>
              <a:t>Берегите </a:t>
            </a:r>
            <a:r>
              <a:rPr lang="ru-RU" sz="4400" dirty="0"/>
              <a:t>рацию от влаги, не </a:t>
            </a:r>
            <a:r>
              <a:rPr lang="ru-RU" sz="4400" dirty="0" smtClean="0"/>
              <a:t>роняйте </a:t>
            </a:r>
            <a:r>
              <a:rPr lang="ru-RU" sz="4400" dirty="0"/>
              <a:t>ее в воду, не оставляй под дождем, даже если считается, что она с </a:t>
            </a:r>
            <a:r>
              <a:rPr lang="ru-RU" sz="4400" dirty="0" err="1" smtClean="0"/>
              <a:t>водозащитой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6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отрядной рацией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62500" lnSpcReduction="20000"/>
          </a:bodyPr>
          <a:lstStyle/>
          <a:p>
            <a:r>
              <a:rPr lang="ru-RU" sz="4400" dirty="0" smtClean="0"/>
              <a:t>Вы должны знать и уметь:</a:t>
            </a:r>
          </a:p>
          <a:p>
            <a:r>
              <a:rPr lang="ru-RU" sz="4400" dirty="0" smtClean="0"/>
              <a:t>- вести переговоры</a:t>
            </a:r>
          </a:p>
          <a:p>
            <a:r>
              <a:rPr lang="ru-RU" sz="4400" dirty="0" smtClean="0"/>
              <a:t>- включить/выключить станцию, отрегулировать громкость.</a:t>
            </a:r>
          </a:p>
          <a:p>
            <a:r>
              <a:rPr lang="ru-RU" sz="4400" dirty="0" smtClean="0"/>
              <a:t>- заблокировать клавиатуру</a:t>
            </a:r>
          </a:p>
          <a:p>
            <a:r>
              <a:rPr lang="ru-RU" sz="4400" dirty="0" smtClean="0"/>
              <a:t>- заменить аккумулятор</a:t>
            </a:r>
          </a:p>
          <a:p>
            <a:endParaRPr lang="ru-RU" sz="4400" dirty="0" smtClean="0"/>
          </a:p>
          <a:p>
            <a:r>
              <a:rPr lang="ru-RU" sz="4400" dirty="0" smtClean="0"/>
              <a:t>При получении станции проверьте:</a:t>
            </a:r>
          </a:p>
          <a:p>
            <a:r>
              <a:rPr lang="ru-RU" sz="4400" dirty="0" smtClean="0"/>
              <a:t>- визуальную целостность</a:t>
            </a:r>
          </a:p>
          <a:p>
            <a:r>
              <a:rPr lang="ru-RU" sz="4400" dirty="0" smtClean="0"/>
              <a:t>-</a:t>
            </a:r>
            <a:r>
              <a:rPr lang="ru-RU" sz="4400" dirty="0" smtClean="0"/>
              <a:t> заряд батареи</a:t>
            </a:r>
          </a:p>
          <a:p>
            <a:r>
              <a:rPr lang="ru-RU" sz="4400" dirty="0" smtClean="0"/>
              <a:t>- выбор нужного профиля настроек</a:t>
            </a:r>
          </a:p>
          <a:p>
            <a:r>
              <a:rPr lang="ru-RU" sz="4400" dirty="0" smtClean="0"/>
              <a:t>- пробная связь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6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личной рацией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Если приезжаете на поиски со своей рацией, то, заранее перед поиском убедитесь, что</a:t>
            </a:r>
          </a:p>
          <a:p>
            <a:r>
              <a:rPr lang="ru-RU" dirty="0" smtClean="0"/>
              <a:t>радиостанция заряжена и работает</a:t>
            </a:r>
          </a:p>
          <a:p>
            <a:r>
              <a:rPr lang="ru-RU" dirty="0" smtClean="0"/>
              <a:t>умеет работать в диапазоне LPD </a:t>
            </a:r>
          </a:p>
          <a:p>
            <a:r>
              <a:rPr lang="ru-RU" dirty="0" smtClean="0"/>
              <a:t>вы умеете настраивать свою радиостанцию, чтобы не отвлекать на ее настройку на поисках своих товарищей</a:t>
            </a:r>
          </a:p>
          <a:p>
            <a:r>
              <a:rPr lang="ru-RU" dirty="0" smtClean="0"/>
              <a:t>если у вас есть вопросы, то задайте их заблаговременно перед поисками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6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1138"/>
            <a:ext cx="8686800" cy="3963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Радиостанция может работать в 2-х режимах</a:t>
            </a:r>
          </a:p>
          <a:p>
            <a:r>
              <a:rPr lang="ru-RU" sz="2400" dirty="0" smtClean="0"/>
              <a:t>Режим прямого ввода частоты, когда нужная частота вводится с клавиатуры руками</a:t>
            </a:r>
            <a:br>
              <a:rPr lang="ru-RU" sz="2400" dirty="0" smtClean="0"/>
            </a:br>
            <a:r>
              <a:rPr lang="ru-RU" sz="2400" i="1" dirty="0" smtClean="0"/>
              <a:t>Более гибко, но более сложно при большом количестве частот</a:t>
            </a:r>
          </a:p>
          <a:p>
            <a:r>
              <a:rPr lang="ru-RU" sz="2400" dirty="0" smtClean="0"/>
              <a:t>Канальный режим, когда нужные частоты заранее введены в радиостанцию и каждой частоте присвоен свой порядковый номер</a:t>
            </a:r>
            <a:br>
              <a:rPr lang="ru-RU" sz="2400" dirty="0" smtClean="0"/>
            </a:br>
            <a:r>
              <a:rPr lang="ru-RU" sz="2400" i="1" dirty="0" smtClean="0"/>
              <a:t>Легко переключаться при большом количестве частот, но требуется заранее ввести частоты в радиостанцию</a:t>
            </a:r>
          </a:p>
        </p:txBody>
      </p:sp>
    </p:spTree>
    <p:extLst>
      <p:ext uri="{BB962C8B-B14F-4D97-AF65-F5344CB8AC3E}">
        <p14:creationId xmlns="" xmlns:p14="http://schemas.microsoft.com/office/powerpoint/2010/main" val="310260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838200"/>
          </a:xfrm>
        </p:spPr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941168"/>
            <a:ext cx="859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Перевод радиостанций </a:t>
            </a:r>
            <a:r>
              <a:rPr lang="en-US" dirty="0" err="1" smtClean="0"/>
              <a:t>Baofeng</a:t>
            </a:r>
            <a:r>
              <a:rPr lang="ru-RU" dirty="0" smtClean="0"/>
              <a:t> </a:t>
            </a:r>
            <a:r>
              <a:rPr lang="en-US" dirty="0" smtClean="0"/>
              <a:t>BF-A58</a:t>
            </a:r>
            <a:r>
              <a:rPr lang="ru-RU" dirty="0" smtClean="0"/>
              <a:t>, </a:t>
            </a:r>
            <a:r>
              <a:rPr lang="en-US" dirty="0" smtClean="0"/>
              <a:t>UV82 </a:t>
            </a:r>
            <a:r>
              <a:rPr lang="ru-RU" dirty="0" smtClean="0"/>
              <a:t>и т.п.</a:t>
            </a:r>
            <a:r>
              <a:rPr lang="en-US" dirty="0" smtClean="0"/>
              <a:t> </a:t>
            </a:r>
            <a:r>
              <a:rPr lang="ru-RU" dirty="0" smtClean="0"/>
              <a:t>из канального режима в прямой ввод частоты и обратно происходит через включение и удерживание кнопки </a:t>
            </a:r>
            <a:r>
              <a:rPr lang="ru-RU" b="1" dirty="0"/>
              <a:t>[</a:t>
            </a:r>
            <a:r>
              <a:rPr lang="ru-RU" b="1" dirty="0" smtClean="0"/>
              <a:t>MENU]. </a:t>
            </a:r>
            <a:r>
              <a:rPr lang="ru-RU" dirty="0" smtClean="0"/>
              <a:t>При </a:t>
            </a:r>
            <a:r>
              <a:rPr lang="ru-RU" dirty="0"/>
              <a:t>этом, удерживать кнопку </a:t>
            </a:r>
            <a:r>
              <a:rPr lang="ru-RU" b="1" dirty="0"/>
              <a:t>[MENU</a:t>
            </a:r>
            <a:r>
              <a:rPr lang="ru-RU" b="1" dirty="0" smtClean="0"/>
              <a:t>] </a:t>
            </a:r>
            <a:r>
              <a:rPr lang="ru-RU" dirty="0" smtClean="0"/>
              <a:t>нужно до </a:t>
            </a:r>
            <a:r>
              <a:rPr lang="ru-RU" dirty="0"/>
              <a:t>полного </a:t>
            </a:r>
            <a:r>
              <a:rPr lang="ru-RU" dirty="0" smtClean="0"/>
              <a:t>включения рации.</a:t>
            </a: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dirty="0" smtClean="0"/>
              <a:t>Перевод </a:t>
            </a:r>
            <a:r>
              <a:rPr lang="ru-RU" dirty="0"/>
              <a:t>радиостанций </a:t>
            </a:r>
            <a:r>
              <a:rPr lang="en-US" dirty="0" err="1"/>
              <a:t>Baofeng</a:t>
            </a:r>
            <a:r>
              <a:rPr lang="ru-RU" dirty="0"/>
              <a:t> </a:t>
            </a:r>
            <a:r>
              <a:rPr lang="en-US" dirty="0" smtClean="0"/>
              <a:t>UV-5R </a:t>
            </a:r>
            <a:r>
              <a:rPr lang="ru-RU" dirty="0" smtClean="0"/>
              <a:t>из одного режима в другой осуществляется кнопкой </a:t>
            </a:r>
            <a:r>
              <a:rPr lang="en-US" b="1" dirty="0" smtClean="0"/>
              <a:t>[VFO/MR</a:t>
            </a:r>
            <a:r>
              <a:rPr lang="en-US" b="1" dirty="0"/>
              <a:t>]</a:t>
            </a:r>
            <a:r>
              <a:rPr lang="en-US" dirty="0" smtClean="0"/>
              <a:t> </a:t>
            </a:r>
            <a:r>
              <a:rPr lang="ru-RU" dirty="0" smtClean="0"/>
              <a:t>на корпусе радиостанции.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t="11111"/>
          <a:stretch/>
        </p:blipFill>
        <p:spPr>
          <a:xfrm>
            <a:off x="755576" y="1091230"/>
            <a:ext cx="2088232" cy="3899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072471"/>
            <a:ext cx="2088232" cy="397658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313112" y="4395802"/>
            <a:ext cx="890736" cy="3956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643736" y="4581128"/>
            <a:ext cx="2039144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97756" y="342912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Выбор канала, пунктов меню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endCxn id="20" idx="1"/>
          </p:cNvCxnSpPr>
          <p:nvPr/>
        </p:nvCxnSpPr>
        <p:spPr>
          <a:xfrm flipV="1">
            <a:off x="1461376" y="2870326"/>
            <a:ext cx="1657516" cy="76260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18892" y="25471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 в меню настройки</a:t>
            </a:r>
            <a:br>
              <a:rPr lang="ru-RU" dirty="0" smtClean="0"/>
            </a:br>
            <a:r>
              <a:rPr lang="ru-RU" dirty="0" smtClean="0"/>
              <a:t>Переключение режима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5643736" y="2416946"/>
            <a:ext cx="930208" cy="54103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31488" y="211104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Переключение режима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203848" y="421611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Переключение мощности</a:t>
            </a:r>
          </a:p>
          <a:p>
            <a:r>
              <a:rPr lang="ru-RU" dirty="0" smtClean="0"/>
              <a:t>Блокировка 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endCxn id="10" idx="1"/>
          </p:cNvCxnSpPr>
          <p:nvPr/>
        </p:nvCxnSpPr>
        <p:spPr>
          <a:xfrm flipV="1">
            <a:off x="1929722" y="3613793"/>
            <a:ext cx="1268034" cy="14068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6012160" y="3754476"/>
            <a:ext cx="959024" cy="25058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3241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7005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Подробнее об этих и других настройках написано в инструкции к радиостанции,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также в интернете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1332051"/>
            <a:ext cx="66247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Критические настройки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Частота 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Мощность </a:t>
            </a:r>
          </a:p>
          <a:p>
            <a:pPr marL="342900" indent="-342900">
              <a:buAutoNum type="arabicParenR"/>
            </a:pPr>
            <a:r>
              <a:rPr lang="ru-RU" sz="2000" dirty="0" err="1" smtClean="0"/>
              <a:t>Субтоны</a:t>
            </a:r>
            <a:endParaRPr lang="ru-RU" sz="2000" dirty="0" smtClean="0"/>
          </a:p>
          <a:p>
            <a:pPr marL="342900" indent="-342900">
              <a:buAutoNum type="arabicParenR"/>
            </a:pPr>
            <a:r>
              <a:rPr lang="ru-RU" sz="2000" dirty="0" smtClean="0"/>
              <a:t>Уровень шумоподавления</a:t>
            </a:r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/>
            <a:r>
              <a:rPr lang="ru-RU" sz="2000" dirty="0" smtClean="0"/>
              <a:t>Важные настройки: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Ширина канала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Все, что касается второй строки дисплея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Энергосбережение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BCL</a:t>
            </a:r>
            <a:endParaRPr lang="ru-RU" sz="2000" dirty="0" smtClean="0"/>
          </a:p>
          <a:p>
            <a:pPr marL="342900" indent="-342900">
              <a:buAutoNum type="arabicParenR"/>
            </a:pPr>
            <a:r>
              <a:rPr lang="en-US" sz="2000" dirty="0" smtClean="0"/>
              <a:t>VOX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TOT</a:t>
            </a: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926909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49" b="16002"/>
          <a:stretch/>
        </p:blipFill>
        <p:spPr>
          <a:xfrm>
            <a:off x="755576" y="1988840"/>
            <a:ext cx="3497400" cy="413124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 smtClean="0">
                <a:solidFill>
                  <a:srgbClr val="FF0000"/>
                </a:solidFill>
              </a:rPr>
              <a:t>неправильно</a:t>
            </a:r>
            <a:r>
              <a:rPr lang="ru-RU" sz="2800" dirty="0" smtClean="0"/>
              <a:t> 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7" t="1135" r="-1147" b="9191"/>
          <a:stretch/>
        </p:blipFill>
        <p:spPr>
          <a:xfrm>
            <a:off x="5148064" y="1988840"/>
            <a:ext cx="3375949" cy="4032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5" y="3573016"/>
            <a:ext cx="1426599" cy="14265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1426599" cy="1426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6546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 smtClean="0">
                <a:solidFill>
                  <a:srgbClr val="FF0000"/>
                </a:solidFill>
              </a:rPr>
              <a:t>неправильно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648405" cy="2736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70" y="1988840"/>
            <a:ext cx="3899530" cy="410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1426599" cy="1426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1426599" cy="1426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1082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b="1" dirty="0" smtClean="0">
                <a:solidFill>
                  <a:srgbClr val="00B050"/>
                </a:solidFill>
              </a:rPr>
              <a:t>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13" t="1360" r="21136" b="-1360"/>
          <a:stretch/>
        </p:blipFill>
        <p:spPr>
          <a:xfrm>
            <a:off x="395536" y="1877625"/>
            <a:ext cx="4392488" cy="4219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81" b="3878"/>
          <a:stretch/>
        </p:blipFill>
        <p:spPr>
          <a:xfrm>
            <a:off x="5148064" y="1844823"/>
            <a:ext cx="3740742" cy="4193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91" y="5480992"/>
            <a:ext cx="1781944" cy="1781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33" y="5480992"/>
            <a:ext cx="1781944" cy="1781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5573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b="1" dirty="0" smtClean="0">
                <a:solidFill>
                  <a:srgbClr val="00B050"/>
                </a:solidFill>
              </a:rPr>
              <a:t>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75656"/>
            <a:ext cx="4051176" cy="4051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1960"/>
            <a:ext cx="4045744" cy="4045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04" y="5480992"/>
            <a:ext cx="1781944" cy="1781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56" y="5480992"/>
            <a:ext cx="1781944" cy="1781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9964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ru-RU" dirty="0" smtClean="0"/>
              <a:t>Важность радиосвязи</a:t>
            </a:r>
            <a:endParaRPr lang="da-DK" dirty="0"/>
          </a:p>
        </p:txBody>
      </p:sp>
      <p:pic>
        <p:nvPicPr>
          <p:cNvPr id="1026" name="Picture 2" descr="C:\Users\Сергей\Desktop\12820231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5220117" cy="3384376"/>
          </a:xfrm>
          <a:prstGeom prst="rect">
            <a:avLst/>
          </a:prstGeom>
          <a:noFill/>
        </p:spPr>
      </p:pic>
      <p:pic>
        <p:nvPicPr>
          <p:cNvPr id="1027" name="Picture 3" descr="C:\Users\Сергей\Desktop\large_3d69f4fe-f327-4273-9241-2334de349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893" y="3280420"/>
            <a:ext cx="4770107" cy="35775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 поиске</a:t>
            </a:r>
            <a:endParaRPr lang="ru-RU" sz="2800" dirty="0"/>
          </a:p>
          <a:p>
            <a:r>
              <a:rPr lang="ru-RU" sz="2400" dirty="0" smtClean="0"/>
              <a:t>проверьте работу радиостанцию в штабе</a:t>
            </a:r>
            <a:endParaRPr lang="ru-RU" sz="2400" dirty="0"/>
          </a:p>
          <a:p>
            <a:r>
              <a:rPr lang="ru-RU" sz="2400" dirty="0" smtClean="0"/>
              <a:t>проверьте радиостанцию на удалении от штаба</a:t>
            </a:r>
          </a:p>
          <a:p>
            <a:r>
              <a:rPr lang="ru-RU" sz="2400" dirty="0" smtClean="0"/>
              <a:t>доложите о выходе на точку выполнения задачи</a:t>
            </a:r>
          </a:p>
          <a:p>
            <a:r>
              <a:rPr lang="ru-RU" sz="2400" dirty="0" smtClean="0"/>
              <a:t>сообщите о выполнении задачи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7794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dirty="0" smtClean="0"/>
              <a:t>Помните, </a:t>
            </a:r>
            <a:r>
              <a:rPr lang="ru-RU" sz="6000" dirty="0"/>
              <a:t>что </a:t>
            </a:r>
            <a:r>
              <a:rPr lang="ru-RU" sz="6000" dirty="0" smtClean="0"/>
              <a:t>вас слышат </a:t>
            </a:r>
            <a:r>
              <a:rPr lang="ru-RU" sz="6000" dirty="0"/>
              <a:t>все, кто находится рядом и в отдалении на </a:t>
            </a:r>
            <a:r>
              <a:rPr lang="ru-RU" sz="6000" dirty="0" smtClean="0"/>
              <a:t>текущей частоте. </a:t>
            </a:r>
            <a:r>
              <a:rPr lang="ru-RU" sz="6000" dirty="0"/>
              <a:t>Ч</a:t>
            </a:r>
            <a:r>
              <a:rPr lang="ru-RU" sz="6000" dirty="0" smtClean="0"/>
              <a:t>тобы не мешать соблюдайте правила</a:t>
            </a:r>
            <a:r>
              <a:rPr lang="ru-RU" sz="6000" dirty="0"/>
              <a:t>:</a:t>
            </a:r>
          </a:p>
          <a:p>
            <a:r>
              <a:rPr lang="ru-RU" sz="5000" dirty="0"/>
              <a:t>р</a:t>
            </a:r>
            <a:r>
              <a:rPr lang="ru-RU" sz="5000" dirty="0" smtClean="0"/>
              <a:t>адиопереговоры </a:t>
            </a:r>
            <a:r>
              <a:rPr lang="ru-RU" sz="5000" dirty="0"/>
              <a:t>ведутся исключительно по </a:t>
            </a:r>
            <a:r>
              <a:rPr lang="ru-RU" sz="5000" dirty="0" smtClean="0"/>
              <a:t>делу</a:t>
            </a:r>
            <a:endParaRPr lang="ru-RU" sz="5000" dirty="0"/>
          </a:p>
          <a:p>
            <a:r>
              <a:rPr lang="ru-RU" sz="5000" dirty="0" smtClean="0"/>
              <a:t>подумайте </a:t>
            </a:r>
            <a:r>
              <a:rPr lang="ru-RU" sz="5000" dirty="0"/>
              <a:t>и </a:t>
            </a:r>
            <a:r>
              <a:rPr lang="ru-RU" sz="5000" dirty="0" smtClean="0"/>
              <a:t>сформулируйте мысль, говорите четко</a:t>
            </a:r>
            <a:endParaRPr lang="ru-RU" sz="5000" dirty="0"/>
          </a:p>
          <a:p>
            <a:r>
              <a:rPr lang="ru-RU" sz="5000" dirty="0" smtClean="0"/>
              <a:t>дождитесь </a:t>
            </a:r>
            <a:r>
              <a:rPr lang="ru-RU" sz="5000" dirty="0"/>
              <a:t>паузы в </a:t>
            </a:r>
            <a:r>
              <a:rPr lang="ru-RU" sz="5000" dirty="0" smtClean="0"/>
              <a:t>переговорах, не </a:t>
            </a:r>
            <a:r>
              <a:rPr lang="ru-RU" sz="5000" dirty="0"/>
              <a:t>нужно никого </a:t>
            </a:r>
            <a:r>
              <a:rPr lang="ru-RU" sz="5000" dirty="0" smtClean="0"/>
              <a:t>перекрикивать</a:t>
            </a:r>
            <a:endParaRPr lang="ru-RU" sz="5000" dirty="0"/>
          </a:p>
          <a:p>
            <a:r>
              <a:rPr lang="ru-RU" sz="5000" dirty="0" smtClean="0"/>
              <a:t>если у вас очень срочное сообщение, а эфир занят, то дождитесь </a:t>
            </a:r>
            <a:r>
              <a:rPr lang="ru-RU" sz="5000" dirty="0"/>
              <a:t>паузы в переговорах и </a:t>
            </a:r>
            <a:r>
              <a:rPr lang="ru-RU" sz="5000" dirty="0" smtClean="0"/>
              <a:t>скажите </a:t>
            </a:r>
            <a:r>
              <a:rPr lang="ru-RU" sz="5000" dirty="0"/>
              <a:t>«</a:t>
            </a:r>
            <a:r>
              <a:rPr lang="ru-RU" sz="5000" dirty="0" smtClean="0"/>
              <a:t>БРЭЙК» (БРЭК). </a:t>
            </a:r>
            <a:br>
              <a:rPr lang="ru-RU" sz="5000" dirty="0" smtClean="0"/>
            </a:br>
            <a:r>
              <a:rPr lang="ru-RU" sz="5000" b="1" dirty="0" smtClean="0">
                <a:solidFill>
                  <a:srgbClr val="FF0000"/>
                </a:solidFill>
              </a:rPr>
              <a:t>Пользуйтесь </a:t>
            </a:r>
            <a:r>
              <a:rPr lang="ru-RU" sz="5000" b="1" dirty="0">
                <a:solidFill>
                  <a:srgbClr val="FF0000"/>
                </a:solidFill>
              </a:rPr>
              <a:t>этим в крайних </a:t>
            </a:r>
            <a:r>
              <a:rPr lang="ru-RU" sz="5000" b="1" dirty="0" smtClean="0">
                <a:solidFill>
                  <a:srgbClr val="FF0000"/>
                </a:solidFill>
              </a:rPr>
              <a:t>случаях!</a:t>
            </a:r>
            <a:endParaRPr lang="ru-RU" sz="5000" b="1" dirty="0">
              <a:solidFill>
                <a:srgbClr val="FF0000"/>
              </a:solidFill>
            </a:endParaRPr>
          </a:p>
          <a:p>
            <a:r>
              <a:rPr lang="ru-RU" sz="5000" dirty="0" smtClean="0"/>
              <a:t>радиопереговоры </a:t>
            </a:r>
            <a:r>
              <a:rPr lang="ru-RU" sz="5000" dirty="0"/>
              <a:t>от поисковой группы </a:t>
            </a:r>
            <a:r>
              <a:rPr lang="ru-RU" sz="5000" dirty="0" smtClean="0"/>
              <a:t>ведет </a:t>
            </a:r>
            <a:r>
              <a:rPr lang="ru-RU" sz="5000" dirty="0"/>
              <a:t>один </a:t>
            </a:r>
            <a:r>
              <a:rPr lang="ru-RU" sz="5000" dirty="0" smtClean="0"/>
              <a:t>человек</a:t>
            </a:r>
          </a:p>
          <a:p>
            <a:r>
              <a:rPr lang="ru-RU" sz="5000" dirty="0" smtClean="0"/>
              <a:t>дополнительные рации в поисковой группе держите в запасе</a:t>
            </a:r>
            <a:endParaRPr lang="ru-RU" sz="5000" dirty="0"/>
          </a:p>
          <a:p>
            <a:r>
              <a:rPr lang="ru-RU" sz="5000" dirty="0" smtClean="0"/>
              <a:t>при </a:t>
            </a:r>
            <a:r>
              <a:rPr lang="ru-RU" sz="5000" dirty="0"/>
              <a:t>работе на отклик </a:t>
            </a:r>
            <a:r>
              <a:rPr lang="ru-RU" sz="5000" dirty="0" smtClean="0"/>
              <a:t>соблюдайте радиомолчание</a:t>
            </a:r>
            <a:endParaRPr lang="ru-RU" sz="5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064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уверенной работы нужно соблюдать </a:t>
            </a:r>
            <a:r>
              <a:rPr lang="ru-RU" sz="2800" dirty="0" smtClean="0"/>
              <a:t>правила</a:t>
            </a:r>
            <a:r>
              <a:rPr lang="ru-RU" sz="2800" dirty="0"/>
              <a:t>:</a:t>
            </a:r>
          </a:p>
          <a:p>
            <a:r>
              <a:rPr lang="ru-RU" sz="2400" dirty="0" smtClean="0"/>
              <a:t>остановитесь</a:t>
            </a:r>
            <a:r>
              <a:rPr lang="ru-RU" sz="2400" dirty="0"/>
              <a:t>, не говорите в </a:t>
            </a:r>
            <a:r>
              <a:rPr lang="ru-RU" sz="2400" dirty="0" smtClean="0"/>
              <a:t>движении</a:t>
            </a:r>
          </a:p>
          <a:p>
            <a:r>
              <a:rPr lang="ru-RU" sz="2400" dirty="0" smtClean="0"/>
              <a:t>повернитесь </a:t>
            </a:r>
            <a:r>
              <a:rPr lang="ru-RU" sz="2400" dirty="0"/>
              <a:t>лицом (радиостанцией) примерно в сторону вызываемого </a:t>
            </a:r>
            <a:r>
              <a:rPr lang="ru-RU" sz="2400" dirty="0" smtClean="0"/>
              <a:t>абонента</a:t>
            </a:r>
          </a:p>
          <a:p>
            <a:r>
              <a:rPr lang="ru-RU" sz="2400" dirty="0" smtClean="0"/>
              <a:t>держите </a:t>
            </a:r>
            <a:r>
              <a:rPr lang="ru-RU" sz="2400" dirty="0"/>
              <a:t>рацию </a:t>
            </a:r>
            <a:r>
              <a:rPr lang="ru-RU" sz="2400" dirty="0" smtClean="0"/>
              <a:t>вертикально, поднимите ее на вытянутой руке</a:t>
            </a:r>
          </a:p>
          <a:p>
            <a:r>
              <a:rPr lang="ru-RU" sz="2400" dirty="0"/>
              <a:t>антенна должна располагаться как можно выше, </a:t>
            </a:r>
            <a:r>
              <a:rPr lang="ru-RU" sz="2400" dirty="0" smtClean="0"/>
              <a:t>носите </a:t>
            </a:r>
            <a:r>
              <a:rPr lang="ru-RU" sz="2400" dirty="0"/>
              <a:t>рацию </a:t>
            </a:r>
            <a:r>
              <a:rPr lang="ru-RU" sz="2400" dirty="0" smtClean="0"/>
              <a:t>не </a:t>
            </a:r>
            <a:r>
              <a:rPr lang="ru-RU" sz="2400" dirty="0"/>
              <a:t>на бедре, а </a:t>
            </a:r>
            <a:r>
              <a:rPr lang="ru-RU" sz="2400" dirty="0" smtClean="0"/>
              <a:t>вертикально на </a:t>
            </a:r>
            <a:r>
              <a:rPr lang="ru-RU" sz="2400" dirty="0"/>
              <a:t>груди, рюкзаке, разгрузочном жилете</a:t>
            </a:r>
          </a:p>
          <a:p>
            <a:r>
              <a:rPr lang="ru-RU" sz="2400" dirty="0" smtClean="0"/>
              <a:t>говорите </a:t>
            </a:r>
            <a:r>
              <a:rPr lang="ru-RU" sz="2400" dirty="0"/>
              <a:t>прямо в микрофон, поднесите рацию ближе к </a:t>
            </a:r>
            <a:r>
              <a:rPr lang="ru-RU" sz="2400" dirty="0" smtClean="0"/>
              <a:t>лицу (на расстояние ладони)</a:t>
            </a:r>
          </a:p>
          <a:p>
            <a:r>
              <a:rPr lang="ru-RU" sz="2400" dirty="0" smtClean="0"/>
              <a:t>попробуйте </a:t>
            </a:r>
            <a:r>
              <a:rPr lang="ru-RU" sz="2400" dirty="0"/>
              <a:t>установить связь, сместившись от текущей точки на несколько метров, обойдите возможные препятствия, выйдите на просеку, открытое </a:t>
            </a:r>
            <a:r>
              <a:rPr lang="ru-RU" sz="2400" dirty="0" smtClean="0"/>
              <a:t>пространство</a:t>
            </a:r>
          </a:p>
          <a:p>
            <a:r>
              <a:rPr lang="ru-RU" sz="2400" dirty="0" smtClean="0"/>
              <a:t>прежде</a:t>
            </a:r>
            <a:r>
              <a:rPr lang="ru-RU" sz="2400" dirty="0"/>
              <a:t>, чем начать говорить, нажмите </a:t>
            </a:r>
            <a:r>
              <a:rPr lang="ru-RU" sz="2400" dirty="0" err="1"/>
              <a:t>тангенту</a:t>
            </a:r>
            <a:r>
              <a:rPr lang="ru-RU" sz="2400" dirty="0"/>
              <a:t>, выждите примерно </a:t>
            </a:r>
            <a:r>
              <a:rPr lang="ru-RU" sz="2400" dirty="0" smtClean="0"/>
              <a:t>1 секунду </a:t>
            </a:r>
            <a:r>
              <a:rPr lang="ru-RU" sz="2400" dirty="0"/>
              <a:t>и только после этого передавайте </a:t>
            </a:r>
            <a:r>
              <a:rPr lang="ru-RU" sz="2400" dirty="0" smtClean="0"/>
              <a:t>сообщение, </a:t>
            </a:r>
            <a:r>
              <a:rPr lang="ru-RU" sz="2400" dirty="0"/>
              <a:t>о</a:t>
            </a:r>
            <a:r>
              <a:rPr lang="ru-RU" sz="2400" dirty="0" smtClean="0"/>
              <a:t>тпускайте </a:t>
            </a:r>
            <a:r>
              <a:rPr lang="ru-RU" sz="2400" dirty="0" err="1"/>
              <a:t>тангенту</a:t>
            </a:r>
            <a:r>
              <a:rPr lang="ru-RU" sz="2400" dirty="0"/>
              <a:t> тоже через </a:t>
            </a:r>
            <a:r>
              <a:rPr lang="ru-RU" sz="2400" dirty="0" smtClean="0"/>
              <a:t>1 секунду </a:t>
            </a:r>
            <a:r>
              <a:rPr lang="ru-RU" sz="2400" dirty="0"/>
              <a:t>после завершения </a:t>
            </a:r>
            <a:r>
              <a:rPr lang="ru-RU" sz="2400" dirty="0" smtClean="0"/>
              <a:t>сообщения</a:t>
            </a:r>
          </a:p>
          <a:p>
            <a:r>
              <a:rPr lang="ru-RU" sz="2400" dirty="0" smtClean="0"/>
              <a:t>проверьте </a:t>
            </a:r>
            <a:r>
              <a:rPr lang="ru-RU" sz="2400" dirty="0"/>
              <a:t>настройки </a:t>
            </a:r>
            <a:r>
              <a:rPr lang="ru-RU" sz="2400" dirty="0" err="1" smtClean="0"/>
              <a:t>шумоподавителя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2470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296516" y="1298448"/>
            <a:ext cx="5328592" cy="5370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Однозначного ответа нет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Каждому нравится свое определенное сочетание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параметров.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2400" dirty="0">
                <a:solidFill>
                  <a:schemeClr val="tx2"/>
                </a:solidFill>
              </a:rPr>
              <a:t>B</a:t>
            </a:r>
            <a:r>
              <a:rPr lang="ru-RU" altLang="ru-RU" sz="2400" dirty="0" err="1">
                <a:solidFill>
                  <a:schemeClr val="tx2"/>
                </a:solidFill>
              </a:rPr>
              <a:t>aofeng</a:t>
            </a:r>
            <a:r>
              <a:rPr lang="ru-RU" altLang="ru-RU" sz="2400" dirty="0">
                <a:solidFill>
                  <a:schemeClr val="tx2"/>
                </a:solidFill>
              </a:rPr>
              <a:t> BF-A58 (</a:t>
            </a:r>
            <a:r>
              <a:rPr lang="ru-RU" altLang="ru-RU" sz="2400" dirty="0" err="1">
                <a:solidFill>
                  <a:schemeClr val="tx2"/>
                </a:solidFill>
              </a:rPr>
              <a:t>Retevis</a:t>
            </a:r>
            <a:r>
              <a:rPr lang="ru-RU" altLang="ru-RU" sz="2400" dirty="0">
                <a:solidFill>
                  <a:schemeClr val="tx2"/>
                </a:solidFill>
              </a:rPr>
              <a:t> RT-6) - портативная </a:t>
            </a:r>
            <a:r>
              <a:rPr lang="ru-RU" altLang="ru-RU" sz="2400" dirty="0" smtClean="0">
                <a:solidFill>
                  <a:schemeClr val="tx2"/>
                </a:solidFill>
              </a:rPr>
              <a:t>радиостанция с защитой </a:t>
            </a:r>
            <a:r>
              <a:rPr lang="ru-RU" altLang="ru-RU" sz="2400" dirty="0">
                <a:solidFill>
                  <a:schemeClr val="tx2"/>
                </a:solidFill>
              </a:rPr>
              <a:t>от </a:t>
            </a:r>
            <a:r>
              <a:rPr lang="ru-RU" altLang="ru-RU" sz="2400" dirty="0" smtClean="0">
                <a:solidFill>
                  <a:schemeClr val="tx2"/>
                </a:solidFill>
              </a:rPr>
              <a:t>влаги и пыли мощностью </a:t>
            </a:r>
            <a:r>
              <a:rPr lang="ru-RU" altLang="ru-RU" sz="2400" dirty="0">
                <a:solidFill>
                  <a:schemeClr val="tx2"/>
                </a:solidFill>
              </a:rPr>
              <a:t>5 Вт.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2400" dirty="0">
                <a:solidFill>
                  <a:schemeClr val="tx2"/>
                </a:solidFill>
              </a:rPr>
              <a:t/>
            </a:r>
            <a:br>
              <a:rPr lang="en-US" altLang="ru-RU" sz="2400" dirty="0">
                <a:solidFill>
                  <a:schemeClr val="tx2"/>
                </a:solidFill>
              </a:rPr>
            </a:br>
            <a:r>
              <a:rPr lang="ru-RU" altLang="ru-RU" sz="2400" dirty="0" err="1">
                <a:solidFill>
                  <a:schemeClr val="tx2"/>
                </a:solidFill>
              </a:rPr>
              <a:t>Baofeng</a:t>
            </a:r>
            <a:r>
              <a:rPr lang="ru-RU" altLang="ru-RU" sz="2400" dirty="0">
                <a:solidFill>
                  <a:schemeClr val="tx2"/>
                </a:solidFill>
              </a:rPr>
              <a:t> UV-9R, UV-XR - продолжение линейки BF-A58</a:t>
            </a:r>
            <a:r>
              <a:rPr lang="ru-RU" altLang="ru-RU" sz="2400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900" dirty="0">
                <a:solidFill>
                  <a:schemeClr val="tx2"/>
                </a:solidFill>
              </a:rPr>
              <a:t/>
            </a:r>
            <a:br>
              <a:rPr lang="en-US" altLang="ru-RU" sz="900" dirty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>Более высокая мощность (9 и 10 Вт), но и более высокая цена. </a:t>
            </a:r>
            <a:endParaRPr lang="ru-RU" alt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Переплачивать </a:t>
            </a:r>
            <a:r>
              <a:rPr lang="ru-RU" altLang="ru-RU" sz="2400" dirty="0">
                <a:solidFill>
                  <a:schemeClr val="tx2"/>
                </a:solidFill>
              </a:rPr>
              <a:t>за такое увеличение мощности  смысла не имеет.</a:t>
            </a:r>
            <a:br>
              <a:rPr lang="ru-RU" altLang="ru-RU" sz="2400" dirty="0">
                <a:solidFill>
                  <a:schemeClr val="tx2"/>
                </a:solidFill>
              </a:rPr>
            </a:br>
            <a:endParaRPr lang="ru-RU" altLang="ru-RU" sz="9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Лучше </a:t>
            </a:r>
            <a:r>
              <a:rPr lang="ru-RU" altLang="ru-RU" sz="2400" dirty="0">
                <a:solidFill>
                  <a:schemeClr val="tx2"/>
                </a:solidFill>
              </a:rPr>
              <a:t>использовать качественную антенну!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6080645" y="1047643"/>
            <a:ext cx="3096344" cy="79888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Baofeng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BF-A58</a:t>
            </a:r>
            <a:endParaRPr kumimoji="0" lang="da-D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17" y="1817238"/>
            <a:ext cx="2590800" cy="494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03231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01752" y="1484784"/>
            <a:ext cx="4990328" cy="249059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8001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>
                <a:solidFill>
                  <a:srgbClr val="4E3B30"/>
                </a:solidFill>
              </a:rPr>
              <a:t>Длина – </a:t>
            </a:r>
            <a:r>
              <a:rPr lang="ru-RU" sz="2400" dirty="0" smtClean="0">
                <a:solidFill>
                  <a:srgbClr val="4E3B30"/>
                </a:solidFill>
              </a:rPr>
              <a:t>важно, но не главное</a:t>
            </a:r>
          </a:p>
          <a:p>
            <a:pPr marL="8001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Антенна </a:t>
            </a:r>
            <a:r>
              <a:rPr lang="ru-RU" sz="2400" dirty="0">
                <a:solidFill>
                  <a:srgbClr val="4E3B30"/>
                </a:solidFill>
              </a:rPr>
              <a:t>должна быть качественной и правильно настроенной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Многие длинные антенны некачественные (ненастроенные на наш диапазон частот) и работают хуже штатных.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759625" y="1016732"/>
            <a:ext cx="338437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2400" b="1" dirty="0" err="1" smtClean="0">
                <a:solidFill>
                  <a:schemeClr val="tx2"/>
                </a:solidFill>
              </a:rPr>
              <a:t>Retevis</a:t>
            </a:r>
            <a:r>
              <a:rPr lang="en-US" sz="2400" b="1" dirty="0" smtClean="0">
                <a:solidFill>
                  <a:schemeClr val="tx2"/>
                </a:solidFill>
              </a:rPr>
              <a:t> RHD--771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395536" y="3949969"/>
            <a:ext cx="4990328" cy="24905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dirty="0" err="1">
                <a:solidFill>
                  <a:schemeClr val="tx2"/>
                </a:solidFill>
              </a:rPr>
              <a:t>Retevis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RHD—771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– проверенное качество.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Реально увеличивает дальность связи</a:t>
            </a: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857980"/>
            <a:ext cx="1590675" cy="4857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7268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 smtClean="0"/>
              <a:t>Введение в радиосвязь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05"/>
            <a:ext cx="1162050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798333"/>
            <a:ext cx="545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820618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2299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Регламент радиосвязи ЛА</a:t>
            </a:r>
          </a:p>
          <a:p>
            <a:pPr>
              <a:buFontTx/>
              <a:buChar char="-"/>
            </a:pPr>
            <a:r>
              <a:rPr lang="ru-RU" dirty="0" smtClean="0"/>
              <a:t>Введение</a:t>
            </a:r>
          </a:p>
          <a:p>
            <a:pPr>
              <a:buFontTx/>
              <a:buChar char="-"/>
            </a:pPr>
            <a:r>
              <a:rPr lang="ru-RU" dirty="0" smtClean="0"/>
              <a:t>Система позывных</a:t>
            </a:r>
          </a:p>
          <a:p>
            <a:pPr>
              <a:buFontTx/>
              <a:buChar char="-"/>
            </a:pPr>
            <a:r>
              <a:rPr lang="ru-RU" dirty="0" smtClean="0"/>
              <a:t>Простой радиообмен</a:t>
            </a:r>
          </a:p>
          <a:p>
            <a:pPr>
              <a:buFontTx/>
              <a:buChar char="-"/>
            </a:pPr>
            <a:r>
              <a:rPr lang="ru-RU" dirty="0" smtClean="0"/>
              <a:t>Действия в сложных ситуациях</a:t>
            </a:r>
          </a:p>
          <a:p>
            <a:pPr>
              <a:buFontTx/>
              <a:buChar char="-"/>
            </a:pPr>
            <a:r>
              <a:rPr lang="ru-RU" dirty="0" smtClean="0"/>
              <a:t>- Передача координат, фонетический алфавит</a:t>
            </a:r>
          </a:p>
          <a:p>
            <a:pPr>
              <a:buFontTx/>
              <a:buChar char="-"/>
            </a:pPr>
            <a:r>
              <a:rPr lang="ru-RU" dirty="0" smtClean="0"/>
              <a:t>- Ожидайте/очередь/</a:t>
            </a:r>
            <a:r>
              <a:rPr lang="en-US" dirty="0" smtClean="0"/>
              <a:t>Break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- Голосовая ретрансляция</a:t>
            </a:r>
          </a:p>
          <a:p>
            <a:pPr>
              <a:buFontTx/>
              <a:buChar char="-"/>
            </a:pPr>
            <a:r>
              <a:rPr lang="ru-RU" dirty="0" smtClean="0"/>
              <a:t>- Поиск работой на отклик</a:t>
            </a:r>
          </a:p>
          <a:p>
            <a:pPr>
              <a:buFontTx/>
              <a:buChar char="-"/>
            </a:pPr>
            <a:r>
              <a:rPr lang="ru-RU" dirty="0" smtClean="0"/>
              <a:t>- Закрытая информация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Правила работы с оборудованием</a:t>
            </a:r>
          </a:p>
          <a:p>
            <a:pPr>
              <a:buNone/>
            </a:pPr>
            <a:r>
              <a:rPr lang="ru-RU" dirty="0" smtClean="0"/>
              <a:t>- ТБ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Действия </a:t>
            </a:r>
            <a:r>
              <a:rPr lang="ru-RU" dirty="0" smtClean="0"/>
              <a:t>старшего группы при получении оборудования</a:t>
            </a:r>
          </a:p>
          <a:p>
            <a:pPr>
              <a:buNone/>
            </a:pPr>
            <a:r>
              <a:rPr lang="ru-RU" dirty="0" smtClean="0"/>
              <a:t>- Практические </a:t>
            </a:r>
            <a:r>
              <a:rPr lang="ru-RU" dirty="0" smtClean="0"/>
              <a:t>приемы работы с оборудованием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Стандарты оборудования и настройки собственной станции</a:t>
            </a:r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ru-RU" dirty="0" smtClean="0"/>
              <a:t>Организация радиосвязи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0688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191956"/>
            <a:ext cx="2664296" cy="4666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52736"/>
            <a:ext cx="2915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Пешие группы – портативная радиостанция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t="11111"/>
          <a:stretch/>
        </p:blipFill>
        <p:spPr>
          <a:xfrm>
            <a:off x="107504" y="2852936"/>
            <a:ext cx="2088232" cy="38995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3848" y="1052736"/>
            <a:ext cx="5940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dirty="0" smtClean="0"/>
              <a:t>Штаб:</a:t>
            </a:r>
          </a:p>
          <a:p>
            <a:pPr>
              <a:buNone/>
            </a:pPr>
            <a:r>
              <a:rPr lang="ru-RU" sz="2200" dirty="0" smtClean="0"/>
              <a:t>Мачта с базовой антенной и автомобильная радиостанция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1379" y="4437112"/>
            <a:ext cx="3522621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148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позывных</a:t>
            </a:r>
            <a:endParaRPr lang="da-DK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268761"/>
          <a:ext cx="8229600" cy="540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00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Группа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Позывной</a:t>
                      </a:r>
                      <a:endParaRPr lang="ru-RU" sz="200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Штаб поисков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«Заря»</a:t>
                      </a:r>
                      <a:endParaRPr lang="ru-RU" sz="200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Пеший поисковый отряд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«Лиса»</a:t>
                      </a:r>
                      <a:endParaRPr lang="ru-RU" sz="200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Джипы, вездеходы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«Ветер»</a:t>
                      </a:r>
                      <a:endParaRPr lang="ru-RU" sz="200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Голосовой ретранслятор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«Рокада»</a:t>
                      </a:r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Группа обеспечения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«Табор»</a:t>
                      </a:r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Кинологический расчет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«Кинолог»</a:t>
                      </a:r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Воздушное судно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«Борт»</a:t>
                      </a:r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Конная поисковая группа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«Пегас»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1108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36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lang="ru-RU" sz="3700" spc="-87" dirty="0" smtClean="0"/>
              <a:t>Ведение переговоров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252049" y="1412776"/>
            <a:ext cx="8639918" cy="7493331"/>
          </a:xfrm>
          <a:prstGeom prst="rect">
            <a:avLst/>
          </a:prstGeom>
        </p:spPr>
        <p:txBody>
          <a:bodyPr vert="horz" wrap="square" lIns="0" tIns="78738" rIns="0" bIns="0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Основная цель– не допускать бардак в эфире!!!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Говорите только тогда, когда это реально нужно: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отвечаете на чей-то вызов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вышли на задачу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работаете на отклик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нашли артефакт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уточняете задачу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возвращаетесь в штаб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какие-либо экстренные </a:t>
            </a:r>
            <a:r>
              <a:rPr lang="ru-RU" sz="2400" b="1" dirty="0" smtClean="0">
                <a:solidFill>
                  <a:schemeClr val="tx2"/>
                </a:solidFill>
              </a:rPr>
              <a:t>ситуации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проверяете радиосвязь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Остальное время – слушаете эфир.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i="1" spc="-14" dirty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0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 smtClean="0"/>
              <a:t>Простой радиообмен</a:t>
            </a:r>
            <a:endParaRPr lang="da-DK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1196753"/>
          <a:ext cx="8229600" cy="5330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952328"/>
                <a:gridCol w="3981128"/>
              </a:tblGrid>
              <a:tr h="843261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Остановился и подготовил</a:t>
                      </a:r>
                      <a:r>
                        <a:rPr lang="ru-RU" baseline="0" dirty="0" smtClean="0"/>
                        <a:t> рацию к работе</a:t>
                      </a:r>
                      <a:endParaRPr lang="ru-RU" dirty="0"/>
                    </a:p>
                  </a:txBody>
                  <a:tcPr/>
                </a:tc>
              </a:tr>
              <a:tr h="84326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Подумал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Четко сформулировал в мыслях,</a:t>
                      </a:r>
                      <a:r>
                        <a:rPr lang="ru-RU" baseline="0" dirty="0" smtClean="0"/>
                        <a:t> что хочешь сказать</a:t>
                      </a:r>
                      <a:endParaRPr lang="ru-RU" dirty="0"/>
                    </a:p>
                  </a:txBody>
                  <a:tcPr/>
                </a:tc>
              </a:tr>
              <a:tr h="119379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Послушал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Послушай эфир, не общается ли там кто-то другой,</a:t>
                      </a:r>
                      <a:r>
                        <a:rPr lang="ru-RU" baseline="0" dirty="0" smtClean="0"/>
                        <a:t> чтобы не создать помех разговору</a:t>
                      </a:r>
                      <a:endParaRPr lang="ru-RU" dirty="0"/>
                    </a:p>
                  </a:txBody>
                  <a:tcPr/>
                </a:tc>
              </a:tr>
              <a:tr h="33730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Нажал </a:t>
                      </a:r>
                      <a:r>
                        <a:rPr lang="ru-RU" dirty="0" err="1" smtClean="0"/>
                        <a:t>тангенту</a:t>
                      </a:r>
                      <a:r>
                        <a:rPr lang="ru-RU" dirty="0" smtClean="0"/>
                        <a:t> (</a:t>
                      </a:r>
                      <a:r>
                        <a:rPr lang="en-US" dirty="0" smtClean="0"/>
                        <a:t>PTT)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3730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Подождал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 с</a:t>
                      </a:r>
                      <a:endParaRPr lang="ru-RU" dirty="0"/>
                    </a:p>
                  </a:txBody>
                  <a:tcPr/>
                </a:tc>
              </a:tr>
              <a:tr h="843261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Сказал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Четко, внятно. Частота</a:t>
                      </a:r>
                      <a:r>
                        <a:rPr lang="ru-RU" baseline="0" dirty="0" smtClean="0"/>
                        <a:t> не более 100 слов в минуту.</a:t>
                      </a:r>
                      <a:endParaRPr lang="ru-RU" dirty="0"/>
                    </a:p>
                  </a:txBody>
                  <a:tcPr/>
                </a:tc>
              </a:tr>
              <a:tr h="337305">
                <a:tc>
                  <a:txBody>
                    <a:bodyPr/>
                    <a:lstStyle/>
                    <a:p>
                      <a:r>
                        <a:rPr lang="ru-RU" dirty="0" smtClean="0"/>
                        <a:t>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Подождал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 с</a:t>
                      </a:r>
                      <a:endParaRPr lang="ru-RU" dirty="0"/>
                    </a:p>
                  </a:txBody>
                  <a:tcPr/>
                </a:tc>
              </a:tr>
              <a:tr h="509683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Отпустил </a:t>
                      </a:r>
                      <a:r>
                        <a:rPr lang="ru-RU" dirty="0" err="1" smtClean="0"/>
                        <a:t>тангенту</a:t>
                      </a:r>
                      <a:r>
                        <a:rPr lang="ru-RU" dirty="0" smtClean="0"/>
                        <a:t> (</a:t>
                      </a:r>
                      <a:r>
                        <a:rPr lang="en-US" dirty="0" smtClean="0"/>
                        <a:t>PTT)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80994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36" y="304863"/>
            <a:ext cx="8308731" cy="62674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lang="ru-RU" sz="4000" dirty="0" smtClean="0"/>
              <a:t>Простой радиообмен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246419" y="980728"/>
            <a:ext cx="8639918" cy="6664899"/>
          </a:xfrm>
          <a:prstGeom prst="rect">
            <a:avLst/>
          </a:prstGeom>
        </p:spPr>
        <p:txBody>
          <a:bodyPr vert="horz" wrap="square" lIns="0" tIns="78738" rIns="0" bIns="0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>
                <a:solidFill>
                  <a:schemeClr val="tx2"/>
                </a:solidFill>
              </a:rPr>
              <a:t>ВЫЗОВ</a:t>
            </a:r>
          </a:p>
          <a:p>
            <a:pPr marL="465137" lvl="1">
              <a:buClr>
                <a:srgbClr val="93A299"/>
              </a:buClr>
              <a:buSzPct val="83333"/>
              <a:tabLst>
                <a:tab pos="177800" algn="l"/>
              </a:tabLst>
            </a:pP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Позывной</a:t>
            </a:r>
            <a:r>
              <a:rPr spc="-18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ВЫЗЫВАЕМОГО</a:t>
            </a:r>
            <a:r>
              <a:rPr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7" lvl="2">
              <a:buClr>
                <a:srgbClr val="93A299"/>
              </a:buClr>
              <a:buSzPct val="83333"/>
              <a:tabLst>
                <a:tab pos="177800" algn="l"/>
              </a:tabLst>
            </a:pPr>
            <a:r>
              <a:rPr lang="ru-RU" b="1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b="1"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позывной</a:t>
            </a:r>
          </a:p>
          <a:p>
            <a:pPr>
              <a:spcBef>
                <a:spcPts val="9"/>
              </a:spcBef>
            </a:pPr>
            <a:endParaRPr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865" lvl="1">
              <a:buClr>
                <a:srgbClr val="93A299"/>
              </a:buClr>
              <a:buSzPct val="84375"/>
              <a:tabLst>
                <a:tab pos="179640" algn="l"/>
              </a:tabLst>
            </a:pP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лучшего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запоминания –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</a:t>
            </a:r>
            <a:r>
              <a:rPr spc="170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r>
              <a:rPr lang="ru-RU" spc="170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spc="130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865" lvl="1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ЗАРЯ </a:t>
            </a:r>
            <a:r>
              <a:rPr lang="ru-RU" i="1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ЛИСЕ-1</a:t>
            </a: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spc="-9" dirty="0">
                <a:latin typeface="Arial" panose="020B0604020202020204" pitchFamily="34" charset="0"/>
                <a:cs typeface="Arial" panose="020B0604020202020204" pitchFamily="34" charset="0"/>
              </a:rPr>
              <a:t>- ЗАРЯ </a:t>
            </a:r>
            <a:r>
              <a:rPr lang="ru-RU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ответь)</a:t>
            </a:r>
            <a:r>
              <a:rPr lang="ru-RU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-14" dirty="0">
                <a:latin typeface="Arial" panose="020B0604020202020204" pitchFamily="34" charset="0"/>
                <a:cs typeface="Arial" panose="020B0604020202020204" pitchFamily="34" charset="0"/>
              </a:rPr>
              <a:t>ЛИСЕ-1</a:t>
            </a: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i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ОТВЕТ</a:t>
            </a:r>
            <a:endParaRPr lang="ru-RU" sz="24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ЛИСА-1</a:t>
            </a:r>
            <a:r>
              <a:rPr lang="en-US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 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приеме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 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приеме </a:t>
            </a:r>
            <a:r>
              <a:rPr lang="en-US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связи)!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После </a:t>
            </a:r>
            <a:r>
              <a:rPr lang="ru-RU" sz="2400" dirty="0">
                <a:solidFill>
                  <a:schemeClr val="tx2"/>
                </a:solidFill>
              </a:rPr>
              <a:t>установления устойчивой связи </a:t>
            </a:r>
            <a:r>
              <a:rPr lang="ru-RU" sz="2400" dirty="0" smtClean="0">
                <a:solidFill>
                  <a:schemeClr val="tx2"/>
                </a:solidFill>
              </a:rPr>
              <a:t>позывные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как </a:t>
            </a:r>
            <a:r>
              <a:rPr lang="ru-RU" sz="2400" dirty="0">
                <a:solidFill>
                  <a:schemeClr val="tx2"/>
                </a:solidFill>
              </a:rPr>
              <a:t>правило, не </a:t>
            </a:r>
            <a:r>
              <a:rPr lang="ru-RU" sz="2400" dirty="0" smtClean="0">
                <a:solidFill>
                  <a:schemeClr val="tx2"/>
                </a:solidFill>
              </a:rPr>
              <a:t>называются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Если связь неразборчивая, то требуйте повторения</a:t>
            </a: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ЗАРЯ, не проходите, повторите!</a:t>
            </a:r>
            <a:endParaRPr lang="ru-RU" i="1" spc="-14" dirty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Если оператор занят, то дайте команду «</a:t>
            </a:r>
            <a:r>
              <a:rPr lang="ru-RU" b="1" spc="130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ОЖИДАЙТЕ</a:t>
            </a:r>
            <a:r>
              <a:rPr lang="ru-RU" sz="2400" dirty="0">
                <a:solidFill>
                  <a:schemeClr val="tx2"/>
                </a:solidFill>
              </a:rPr>
              <a:t>»</a:t>
            </a:r>
          </a:p>
          <a:p>
            <a:pPr lvl="1">
              <a:lnSpc>
                <a:spcPct val="120000"/>
              </a:lnSpc>
            </a:pP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Лиса-1, ожидайте!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02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7365</TotalTime>
  <Words>1498</Words>
  <Application>Microsoft Office PowerPoint</Application>
  <PresentationFormat>Экран (4:3)</PresentationFormat>
  <Paragraphs>412</Paragraphs>
  <Slides>35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Trek</vt:lpstr>
      <vt:lpstr>Введение в радиосвязь</vt:lpstr>
      <vt:lpstr>Важность радиосвязи</vt:lpstr>
      <vt:lpstr>Важность радиосвязи</vt:lpstr>
      <vt:lpstr>План лекции</vt:lpstr>
      <vt:lpstr>Организация радиосвязи</vt:lpstr>
      <vt:lpstr>Система позывных</vt:lpstr>
      <vt:lpstr>Ведение переговоров</vt:lpstr>
      <vt:lpstr>Простой радиообмен</vt:lpstr>
      <vt:lpstr>Простой радиообмен</vt:lpstr>
      <vt:lpstr>Простой радиообмен</vt:lpstr>
      <vt:lpstr>Передача координат</vt:lpstr>
      <vt:lpstr>Передача координат – широта/долгота</vt:lpstr>
      <vt:lpstr>Передача положения по сетке точек привязки</vt:lpstr>
      <vt:lpstr>Фонетический алфавит</vt:lpstr>
      <vt:lpstr>Ожидайте/очередь/Break</vt:lpstr>
      <vt:lpstr>Работа на отклик</vt:lpstr>
      <vt:lpstr>Организация радиосвязи</vt:lpstr>
      <vt:lpstr>Запрещено</vt:lpstr>
      <vt:lpstr>Эксплуатация:</vt:lpstr>
      <vt:lpstr>Практические советы</vt:lpstr>
      <vt:lpstr>Работа с отрядной рацией</vt:lpstr>
      <vt:lpstr>Работа с личной рацией</vt:lpstr>
      <vt:lpstr>Настройка радиостанций Baofeng</vt:lpstr>
      <vt:lpstr>Настройка радиостанций Baofeng</vt:lpstr>
      <vt:lpstr>Настройка радиостанций Baofeng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что выбрать?</vt:lpstr>
      <vt:lpstr>что выбрать?</vt:lpstr>
      <vt:lpstr>Введение в радиосвязь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LIZA ALERT</dc:title>
  <dc:creator>Toshiba</dc:creator>
  <cp:lastModifiedBy>Сергей</cp:lastModifiedBy>
  <cp:revision>525</cp:revision>
  <dcterms:created xsi:type="dcterms:W3CDTF">2012-02-16T21:59:50Z</dcterms:created>
  <dcterms:modified xsi:type="dcterms:W3CDTF">2019-07-19T16:26:52Z</dcterms:modified>
</cp:coreProperties>
</file>