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52" r:id="rId3"/>
    <p:sldId id="381" r:id="rId4"/>
    <p:sldId id="364" r:id="rId5"/>
    <p:sldId id="365" r:id="rId6"/>
    <p:sldId id="431" r:id="rId7"/>
    <p:sldId id="453" r:id="rId8"/>
    <p:sldId id="477" r:id="rId9"/>
    <p:sldId id="430" r:id="rId10"/>
    <p:sldId id="451" r:id="rId11"/>
    <p:sldId id="367" r:id="rId12"/>
    <p:sldId id="393" r:id="rId13"/>
    <p:sldId id="452" r:id="rId14"/>
    <p:sldId id="450" r:id="rId15"/>
    <p:sldId id="438" r:id="rId16"/>
    <p:sldId id="459" r:id="rId17"/>
    <p:sldId id="471" r:id="rId18"/>
    <p:sldId id="475" r:id="rId19"/>
    <p:sldId id="476" r:id="rId20"/>
    <p:sldId id="468" r:id="rId21"/>
    <p:sldId id="455" r:id="rId22"/>
    <p:sldId id="461" r:id="rId23"/>
    <p:sldId id="460" r:id="rId24"/>
    <p:sldId id="454" r:id="rId25"/>
    <p:sldId id="437" r:id="rId26"/>
    <p:sldId id="439" r:id="rId27"/>
    <p:sldId id="434" r:id="rId28"/>
    <p:sldId id="443" r:id="rId29"/>
    <p:sldId id="473" r:id="rId30"/>
    <p:sldId id="472" r:id="rId31"/>
    <p:sldId id="474" r:id="rId32"/>
    <p:sldId id="406" r:id="rId33"/>
    <p:sldId id="436" r:id="rId34"/>
    <p:sldId id="470" r:id="rId35"/>
    <p:sldId id="440" r:id="rId36"/>
    <p:sldId id="422" r:id="rId37"/>
    <p:sldId id="417" r:id="rId38"/>
    <p:sldId id="463" r:id="rId39"/>
    <p:sldId id="465" r:id="rId40"/>
    <p:sldId id="464" r:id="rId41"/>
    <p:sldId id="466" r:id="rId42"/>
    <p:sldId id="418" r:id="rId43"/>
    <p:sldId id="420" r:id="rId44"/>
    <p:sldId id="396" r:id="rId45"/>
    <p:sldId id="397" r:id="rId46"/>
    <p:sldId id="398" r:id="rId47"/>
    <p:sldId id="400" r:id="rId48"/>
    <p:sldId id="401" r:id="rId49"/>
    <p:sldId id="402" r:id="rId50"/>
    <p:sldId id="403" r:id="rId51"/>
    <p:sldId id="405" r:id="rId52"/>
    <p:sldId id="412" r:id="rId53"/>
    <p:sldId id="428" r:id="rId54"/>
    <p:sldId id="410" r:id="rId55"/>
    <p:sldId id="419" r:id="rId5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CD"/>
    <a:srgbClr val="F9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6416" autoAdjust="0"/>
  </p:normalViewPr>
  <p:slideViewPr>
    <p:cSldViewPr>
      <p:cViewPr varScale="1">
        <p:scale>
          <a:sx n="111" d="100"/>
          <a:sy n="111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FFE5E-34E5-4172-AB67-777A45178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48E312F-7F69-4641-A1B4-9001DEB36FA5}">
      <dgm:prSet phldrT="[Text]"/>
      <dgm:spPr/>
      <dgm:t>
        <a:bodyPr/>
        <a:lstStyle/>
        <a:p>
          <a:r>
            <a:rPr lang="ru-RU" dirty="0" smtClean="0"/>
            <a:t>Радиоволны</a:t>
          </a:r>
          <a:endParaRPr lang="da-DK" dirty="0"/>
        </a:p>
      </dgm:t>
    </dgm:pt>
    <dgm:pt modelId="{AC534250-4023-483B-BD41-5F00A2F204C4}" type="parTrans" cxnId="{E2B9AECA-673D-43DF-84C5-33BFE7A41B04}">
      <dgm:prSet/>
      <dgm:spPr/>
      <dgm:t>
        <a:bodyPr/>
        <a:lstStyle/>
        <a:p>
          <a:endParaRPr lang="da-DK"/>
        </a:p>
      </dgm:t>
    </dgm:pt>
    <dgm:pt modelId="{7E4E48FD-CA0B-4D39-800F-32134EF2E656}" type="sibTrans" cxnId="{E2B9AECA-673D-43DF-84C5-33BFE7A41B04}">
      <dgm:prSet/>
      <dgm:spPr/>
      <dgm:t>
        <a:bodyPr/>
        <a:lstStyle/>
        <a:p>
          <a:endParaRPr lang="da-DK"/>
        </a:p>
      </dgm:t>
    </dgm:pt>
    <dgm:pt modelId="{69FD3BFF-FF57-4A11-9D45-5D5710F5190D}">
      <dgm:prSet phldrT="[Text]" custT="1"/>
      <dgm:spPr/>
      <dgm:t>
        <a:bodyPr/>
        <a:lstStyle/>
        <a:p>
          <a:r>
            <a:rPr lang="ru-RU" sz="2400" b="0" i="0" dirty="0" smtClean="0"/>
            <a:t>Радиоволны – это электромагнитные колебания, распространяющиеся в пространстве со скоростью света</a:t>
          </a:r>
          <a:endParaRPr lang="da-DK" sz="2400" dirty="0"/>
        </a:p>
      </dgm:t>
    </dgm:pt>
    <dgm:pt modelId="{C46E0F99-2A6A-4337-BADB-3D931FD5DB74}" type="parTrans" cxnId="{35753AC3-4562-4659-9183-F6DC1EA7C036}">
      <dgm:prSet/>
      <dgm:spPr/>
      <dgm:t>
        <a:bodyPr/>
        <a:lstStyle/>
        <a:p>
          <a:endParaRPr lang="da-DK"/>
        </a:p>
      </dgm:t>
    </dgm:pt>
    <dgm:pt modelId="{CFE46926-1B34-467A-BB1C-832AEC5831FA}" type="sibTrans" cxnId="{35753AC3-4562-4659-9183-F6DC1EA7C036}">
      <dgm:prSet/>
      <dgm:spPr/>
      <dgm:t>
        <a:bodyPr/>
        <a:lstStyle/>
        <a:p>
          <a:endParaRPr lang="da-DK"/>
        </a:p>
      </dgm:t>
    </dgm:pt>
    <dgm:pt modelId="{AAD3A3B0-956E-4FDF-A2E9-55BAEF77F287}" type="pres">
      <dgm:prSet presAssocID="{033FFE5E-34E5-4172-AB67-777A45178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475E0-A0C6-4BF4-B363-E36323C41342}" type="pres">
      <dgm:prSet presAssocID="{848E312F-7F69-4641-A1B4-9001DEB36FA5}" presName="parentText" presStyleLbl="node1" presStyleIdx="0" presStyleCnt="1" custScaleY="55869" custLinFactNeighborY="2477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AECDB2-72C6-48E3-A41A-49A0F642C5FC}" type="pres">
      <dgm:prSet presAssocID="{848E312F-7F69-4641-A1B4-9001DEB36FA5}" presName="childText" presStyleLbl="revTx" presStyleIdx="0" presStyleCnt="1" custScaleY="33721" custLinFactNeighborX="-319" custLinFactNeighborY="1882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5753AC3-4562-4659-9183-F6DC1EA7C036}" srcId="{848E312F-7F69-4641-A1B4-9001DEB36FA5}" destId="{69FD3BFF-FF57-4A11-9D45-5D5710F5190D}" srcOrd="0" destOrd="0" parTransId="{C46E0F99-2A6A-4337-BADB-3D931FD5DB74}" sibTransId="{CFE46926-1B34-467A-BB1C-832AEC5831FA}"/>
    <dgm:cxn modelId="{E2B9AECA-673D-43DF-84C5-33BFE7A41B04}" srcId="{033FFE5E-34E5-4172-AB67-777A4517887B}" destId="{848E312F-7F69-4641-A1B4-9001DEB36FA5}" srcOrd="0" destOrd="0" parTransId="{AC534250-4023-483B-BD41-5F00A2F204C4}" sibTransId="{7E4E48FD-CA0B-4D39-800F-32134EF2E656}"/>
    <dgm:cxn modelId="{820EB486-197F-4146-8F83-CCF0BC7AFD86}" type="presOf" srcId="{848E312F-7F69-4641-A1B4-9001DEB36FA5}" destId="{D34475E0-A0C6-4BF4-B363-E36323C41342}" srcOrd="0" destOrd="0" presId="urn:microsoft.com/office/officeart/2005/8/layout/vList2"/>
    <dgm:cxn modelId="{A17901EA-9072-46C8-8587-3D93A861313F}" type="presOf" srcId="{033FFE5E-34E5-4172-AB67-777A4517887B}" destId="{AAD3A3B0-956E-4FDF-A2E9-55BAEF77F287}" srcOrd="0" destOrd="0" presId="urn:microsoft.com/office/officeart/2005/8/layout/vList2"/>
    <dgm:cxn modelId="{132F6AB0-4F4A-4D40-8E53-3263421AC217}" type="presOf" srcId="{69FD3BFF-FF57-4A11-9D45-5D5710F5190D}" destId="{DDAECDB2-72C6-48E3-A41A-49A0F642C5FC}" srcOrd="0" destOrd="0" presId="urn:microsoft.com/office/officeart/2005/8/layout/vList2"/>
    <dgm:cxn modelId="{539F058D-9D2C-422E-8670-DAD4E537A94A}" type="presParOf" srcId="{AAD3A3B0-956E-4FDF-A2E9-55BAEF77F287}" destId="{D34475E0-A0C6-4BF4-B363-E36323C41342}" srcOrd="0" destOrd="0" presId="urn:microsoft.com/office/officeart/2005/8/layout/vList2"/>
    <dgm:cxn modelId="{00247B52-E182-465B-9FAB-1FAC2F57E80E}" type="presParOf" srcId="{AAD3A3B0-956E-4FDF-A2E9-55BAEF77F287}" destId="{DDAECDB2-72C6-48E3-A41A-49A0F642C5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da-DK" sz="3200" dirty="0" smtClean="0"/>
            <a:t>P</a:t>
          </a:r>
          <a:r>
            <a:rPr lang="ru-RU" sz="3200" dirty="0" smtClean="0"/>
            <a:t>адиолюбительские частоты</a:t>
          </a:r>
          <a:endParaRPr lang="da-DK" sz="32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 sz="3200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 sz="3200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ru-RU" sz="2800" b="0" i="0" dirty="0" smtClean="0"/>
            <a:t>144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ru-RU" sz="2800" b="0" i="0" dirty="0" smtClean="0"/>
            <a:t>146 МГц 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 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>
            <a:solidFill>
              <a:schemeClr val="tx1"/>
            </a:solidFill>
          </a:endParaRPr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 sz="3200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 sz="3200"/>
        </a:p>
      </dgm:t>
    </dgm:pt>
    <dgm:pt modelId="{FD957425-84CE-48E7-B905-3B385294A2C3}">
      <dgm:prSet custT="1"/>
      <dgm:spPr/>
      <dgm:t>
        <a:bodyPr/>
        <a:lstStyle/>
        <a:p>
          <a:r>
            <a:rPr lang="ru-RU" sz="2800" b="0" i="0" dirty="0" smtClean="0"/>
            <a:t>430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ru-RU" sz="2800" b="0" i="0" dirty="0" smtClean="0"/>
            <a:t>440 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B5577A8B-FEA6-4302-99DA-31DF7E3C6B7C}" type="parTrans" cxnId="{AAC379A2-CEA3-4927-95A5-A5B6759A2318}">
      <dgm:prSet/>
      <dgm:spPr/>
      <dgm:t>
        <a:bodyPr/>
        <a:lstStyle/>
        <a:p>
          <a:endParaRPr lang="da-DK" sz="3200"/>
        </a:p>
      </dgm:t>
    </dgm:pt>
    <dgm:pt modelId="{5B0AE54D-D3C4-474B-83AC-39DF2ACDC9EA}" type="sibTrans" cxnId="{AAC379A2-CEA3-4927-95A5-A5B6759A2318}">
      <dgm:prSet/>
      <dgm:spPr/>
      <dgm:t>
        <a:bodyPr/>
        <a:lstStyle/>
        <a:p>
          <a:endParaRPr lang="da-DK" sz="3200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ScaleX="99150" custScaleY="48077" custLinFactNeighborY="-36228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 custLinFactNeighborX="-176" custLinFactNeighborY="-1272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00CCE6F-76FB-4689-8844-0437778768C2}" type="presOf" srcId="{9362DD7B-E63E-4CCD-A9A4-D1278C729130}" destId="{146918D5-C0E3-455D-8CED-BF9078DA75DA}" srcOrd="0" destOrd="0" presId="urn:microsoft.com/office/officeart/2005/8/layout/vList2"/>
    <dgm:cxn modelId="{E1F7ED0D-002D-4AA3-8E32-12C8D2037B6E}" type="presOf" srcId="{D9E47F4A-5057-4ACF-A17E-088CF6C03382}" destId="{57B716CE-0C88-43FC-948E-973E1CF1070D}" srcOrd="0" destOrd="0" presId="urn:microsoft.com/office/officeart/2005/8/layout/vList2"/>
    <dgm:cxn modelId="{AAC379A2-CEA3-4927-95A5-A5B6759A2318}" srcId="{9362DD7B-E63E-4CCD-A9A4-D1278C729130}" destId="{FD957425-84CE-48E7-B905-3B385294A2C3}" srcOrd="1" destOrd="0" parTransId="{B5577A8B-FEA6-4302-99DA-31DF7E3C6B7C}" sibTransId="{5B0AE54D-D3C4-474B-83AC-39DF2ACDC9EA}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464E0B1B-C112-48A9-899B-1FE760B342AD}" type="presOf" srcId="{D39D95A5-36ED-438C-9AE5-747162C8F18C}" destId="{9A6EC334-6D4C-47CD-9198-D51C702147DD}" srcOrd="0" destOrd="0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0A89E2BE-731B-4613-BD5A-8E56332B70B3}" type="presOf" srcId="{FD957425-84CE-48E7-B905-3B385294A2C3}" destId="{9A6EC334-6D4C-47CD-9198-D51C702147DD}" srcOrd="0" destOrd="1" presId="urn:microsoft.com/office/officeart/2005/8/layout/vList2"/>
    <dgm:cxn modelId="{8C0777ED-D8B0-440C-AD2D-33AF0EBD5EE1}" type="presParOf" srcId="{57B716CE-0C88-43FC-948E-973E1CF1070D}" destId="{146918D5-C0E3-455D-8CED-BF9078DA75DA}" srcOrd="0" destOrd="0" presId="urn:microsoft.com/office/officeart/2005/8/layout/vList2"/>
    <dgm:cxn modelId="{1A56003D-36E9-4792-AB57-52E564150165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ru-RU" sz="3200" dirty="0" smtClean="0"/>
            <a:t>Частоты общего пользования</a:t>
          </a:r>
          <a:endParaRPr lang="da-DK" sz="32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da-DK" sz="2800" b="0" i="0" smtClean="0"/>
            <a:t>433.075</a:t>
          </a:r>
          <a:r>
            <a:rPr lang="ru-RU" sz="2800" b="0" i="0" smtClean="0"/>
            <a:t> </a:t>
          </a:r>
          <a:r>
            <a:rPr lang="ru-RU" sz="2800" b="0" i="0" smtClean="0">
              <a:latin typeface="Franklin Gothic Book" panose="020B0503020102020204" pitchFamily="34" charset="0"/>
            </a:rPr>
            <a:t>− </a:t>
          </a:r>
          <a:r>
            <a:rPr lang="da-DK" sz="2800" b="0" i="0" smtClean="0"/>
            <a:t>434.775 </a:t>
          </a:r>
          <a:r>
            <a:rPr lang="ru-RU" sz="2800" b="0" i="0" dirty="0" smtClean="0"/>
            <a:t>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27728EF9-45DB-40E5-9D7E-F7241D027683}">
      <dgm:prSet phldrT="[Text]" custT="1"/>
      <dgm:spPr/>
      <dgm:t>
        <a:bodyPr/>
        <a:lstStyle/>
        <a:p>
          <a:r>
            <a:rPr lang="da-DK" sz="2800" b="0" i="0" smtClean="0"/>
            <a:t>446.00625</a:t>
          </a:r>
          <a:r>
            <a:rPr lang="ru-RU" sz="2800" b="0" i="0" smtClean="0"/>
            <a:t> </a:t>
          </a:r>
          <a:r>
            <a:rPr lang="ru-RU" sz="2800" b="0" i="0" smtClean="0">
              <a:latin typeface="Franklin Gothic Book" panose="020B0503020102020204" pitchFamily="34" charset="0"/>
            </a:rPr>
            <a:t>− </a:t>
          </a:r>
          <a:r>
            <a:rPr lang="da-DK" sz="2800" b="0" i="0" smtClean="0"/>
            <a:t>446.09375 </a:t>
          </a:r>
          <a:r>
            <a:rPr lang="ru-RU" sz="2800" b="0" i="0" dirty="0" smtClean="0"/>
            <a:t>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4DE9FB8A-9089-488A-80BC-12C0C00315BF}" type="parTrans" cxnId="{1758F76A-C8A5-43D7-A0F5-1ECEF7A8D84A}">
      <dgm:prSet/>
      <dgm:spPr/>
      <dgm:t>
        <a:bodyPr/>
        <a:lstStyle/>
        <a:p>
          <a:endParaRPr lang="da-DK"/>
        </a:p>
      </dgm:t>
    </dgm:pt>
    <dgm:pt modelId="{F3F8655F-9288-4A1D-BAB7-C7F82378D878}" type="sibTrans" cxnId="{1758F76A-C8A5-43D7-A0F5-1ECEF7A8D84A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ScaleX="96225" custScaleY="48077" custLinFactNeighborX="-5674" custLinFactNeighborY="-5455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4F898F3-C208-481B-8DB0-50C89A0711DE}" type="presOf" srcId="{D9E47F4A-5057-4ACF-A17E-088CF6C03382}" destId="{57B716CE-0C88-43FC-948E-973E1CF1070D}" srcOrd="0" destOrd="0" presId="urn:microsoft.com/office/officeart/2005/8/layout/vList2"/>
    <dgm:cxn modelId="{D89AACFD-FD80-4BED-B58D-0ADAC28208E6}" type="presOf" srcId="{27728EF9-45DB-40E5-9D7E-F7241D027683}" destId="{9A6EC334-6D4C-47CD-9198-D51C702147DD}" srcOrd="0" destOrd="1" presId="urn:microsoft.com/office/officeart/2005/8/layout/vList2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92A7057F-BF04-4A44-BD2E-76B548C80CAD}" type="presOf" srcId="{9362DD7B-E63E-4CCD-A9A4-D1278C729130}" destId="{146918D5-C0E3-455D-8CED-BF9078DA75DA}" srcOrd="0" destOrd="0" presId="urn:microsoft.com/office/officeart/2005/8/layout/vList2"/>
    <dgm:cxn modelId="{1758F76A-C8A5-43D7-A0F5-1ECEF7A8D84A}" srcId="{9362DD7B-E63E-4CCD-A9A4-D1278C729130}" destId="{27728EF9-45DB-40E5-9D7E-F7241D027683}" srcOrd="1" destOrd="0" parTransId="{4DE9FB8A-9089-488A-80BC-12C0C00315BF}" sibTransId="{F3F8655F-9288-4A1D-BAB7-C7F82378D878}"/>
    <dgm:cxn modelId="{6B1E5A3B-98AB-47CC-BD31-21F84A30538F}" type="presOf" srcId="{D39D95A5-36ED-438C-9AE5-747162C8F18C}" destId="{9A6EC334-6D4C-47CD-9198-D51C702147DD}" srcOrd="0" destOrd="0" presId="urn:microsoft.com/office/officeart/2005/8/layout/vList2"/>
    <dgm:cxn modelId="{B6DCC9C8-98D2-4266-B11F-9D0EAC7FA93B}" type="presParOf" srcId="{57B716CE-0C88-43FC-948E-973E1CF1070D}" destId="{146918D5-C0E3-455D-8CED-BF9078DA75DA}" srcOrd="0" destOrd="0" presId="urn:microsoft.com/office/officeart/2005/8/layout/vList2"/>
    <dgm:cxn modelId="{70D34F7D-ECCE-456C-A4FC-7D46E4A58873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1E57E-955C-4E95-B7F6-782327F9AA5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1EF0883-8C37-498B-AD44-C78C7B8AA07F}">
      <dgm:prSet phldrT="[Text]"/>
      <dgm:spPr/>
      <dgm:t>
        <a:bodyPr/>
        <a:lstStyle/>
        <a:p>
          <a:r>
            <a:rPr lang="ru-RU" dirty="0" smtClean="0"/>
            <a:t>Профессиональные</a:t>
          </a:r>
          <a:endParaRPr lang="da-DK" dirty="0"/>
        </a:p>
      </dgm:t>
    </dgm:pt>
    <dgm:pt modelId="{D66B9020-B515-422E-83B4-9DF0D853BA53}" type="parTrans" cxnId="{7B22C819-E331-48B8-9150-CCDE796FFFCC}">
      <dgm:prSet/>
      <dgm:spPr/>
      <dgm:t>
        <a:bodyPr/>
        <a:lstStyle/>
        <a:p>
          <a:endParaRPr lang="da-DK"/>
        </a:p>
      </dgm:t>
    </dgm:pt>
    <dgm:pt modelId="{E98D1516-8ECA-48C3-B954-3DC4C5BF331A}" type="sibTrans" cxnId="{7B22C819-E331-48B8-9150-CCDE796FFFCC}">
      <dgm:prSet/>
      <dgm:spPr/>
      <dgm:t>
        <a:bodyPr/>
        <a:lstStyle/>
        <a:p>
          <a:endParaRPr lang="da-DK"/>
        </a:p>
      </dgm:t>
    </dgm:pt>
    <dgm:pt modelId="{F8A12D92-F7C0-40E7-878B-A6F4B75D31F9}">
      <dgm:prSet phldrT="[Text]"/>
      <dgm:spPr/>
      <dgm:t>
        <a:bodyPr/>
        <a:lstStyle/>
        <a:p>
          <a:r>
            <a:rPr lang="ru-RU" dirty="0" smtClean="0"/>
            <a:t>Любительские</a:t>
          </a:r>
          <a:endParaRPr lang="da-DK" dirty="0"/>
        </a:p>
      </dgm:t>
    </dgm:pt>
    <dgm:pt modelId="{D7244B6C-FA44-4486-BA80-8A7408600883}" type="parTrans" cxnId="{13496C57-37D9-4FA3-B239-DF61A591DB33}">
      <dgm:prSet/>
      <dgm:spPr/>
      <dgm:t>
        <a:bodyPr/>
        <a:lstStyle/>
        <a:p>
          <a:endParaRPr lang="da-DK"/>
        </a:p>
      </dgm:t>
    </dgm:pt>
    <dgm:pt modelId="{08E5FA67-C88F-4EC1-A1F7-B492C1712255}" type="sibTrans" cxnId="{13496C57-37D9-4FA3-B239-DF61A591DB33}">
      <dgm:prSet/>
      <dgm:spPr/>
      <dgm:t>
        <a:bodyPr/>
        <a:lstStyle/>
        <a:p>
          <a:endParaRPr lang="da-DK"/>
        </a:p>
      </dgm:t>
    </dgm:pt>
    <dgm:pt modelId="{BD91554A-B55E-47EA-94CA-5E71235CDF5D}">
      <dgm:prSet phldrT="[Text]"/>
      <dgm:spPr/>
      <dgm:t>
        <a:bodyPr/>
        <a:lstStyle/>
        <a:p>
          <a:r>
            <a:rPr lang="ru-RU" dirty="0" smtClean="0"/>
            <a:t>Безлицензионные</a:t>
          </a:r>
          <a:endParaRPr lang="da-DK" dirty="0"/>
        </a:p>
      </dgm:t>
    </dgm:pt>
    <dgm:pt modelId="{54B0EB56-7E70-4FD7-96ED-BC51A1919E56}" type="parTrans" cxnId="{A8606C8C-6046-41D3-9786-84DBEA86008A}">
      <dgm:prSet/>
      <dgm:spPr/>
      <dgm:t>
        <a:bodyPr/>
        <a:lstStyle/>
        <a:p>
          <a:endParaRPr lang="da-DK"/>
        </a:p>
      </dgm:t>
    </dgm:pt>
    <dgm:pt modelId="{F08BCD79-CE6E-4DDE-B488-5A3D787D49F9}" type="sibTrans" cxnId="{A8606C8C-6046-41D3-9786-84DBEA86008A}">
      <dgm:prSet/>
      <dgm:spPr/>
      <dgm:t>
        <a:bodyPr/>
        <a:lstStyle/>
        <a:p>
          <a:endParaRPr lang="da-DK"/>
        </a:p>
      </dgm:t>
    </dgm:pt>
    <dgm:pt modelId="{9A1E13DE-46BB-4F23-8FFE-7F7D612207D7}" type="pres">
      <dgm:prSet presAssocID="{6921E57E-955C-4E95-B7F6-782327F9AA58}" presName="linearFlow" presStyleCnt="0">
        <dgm:presLayoutVars>
          <dgm:dir/>
          <dgm:resizeHandles val="exact"/>
        </dgm:presLayoutVars>
      </dgm:prSet>
      <dgm:spPr/>
    </dgm:pt>
    <dgm:pt modelId="{46E2191B-4107-4D95-A714-80A212CD352E}" type="pres">
      <dgm:prSet presAssocID="{E1EF0883-8C37-498B-AD44-C78C7B8AA07F}" presName="composite" presStyleCnt="0"/>
      <dgm:spPr/>
    </dgm:pt>
    <dgm:pt modelId="{E55C1716-58FA-44DC-83C5-276E1AA35BB4}" type="pres">
      <dgm:prSet presAssocID="{E1EF0883-8C37-498B-AD44-C78C7B8AA07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3E0AAE-A2C9-46DA-8385-CACD2A8F8D2D}" type="pres">
      <dgm:prSet presAssocID="{E1EF0883-8C37-498B-AD44-C78C7B8AA07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FC37A75-9E14-4090-861A-1AB46D1CE308}" type="pres">
      <dgm:prSet presAssocID="{E98D1516-8ECA-48C3-B954-3DC4C5BF331A}" presName="spacing" presStyleCnt="0"/>
      <dgm:spPr/>
    </dgm:pt>
    <dgm:pt modelId="{B5A61804-26E7-4DF4-8035-B13DD67F8E5D}" type="pres">
      <dgm:prSet presAssocID="{F8A12D92-F7C0-40E7-878B-A6F4B75D31F9}" presName="composite" presStyleCnt="0"/>
      <dgm:spPr/>
    </dgm:pt>
    <dgm:pt modelId="{B9E8FF25-ED92-4AEA-89F0-AC74BCEBBF9E}" type="pres">
      <dgm:prSet presAssocID="{F8A12D92-F7C0-40E7-878B-A6F4B75D31F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1D10CF-7740-46AB-AC20-C69FA777F464}" type="pres">
      <dgm:prSet presAssocID="{F8A12D92-F7C0-40E7-878B-A6F4B75D31F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9ED35E1-4726-4C5A-8EFF-9339CDC09525}" type="pres">
      <dgm:prSet presAssocID="{08E5FA67-C88F-4EC1-A1F7-B492C1712255}" presName="spacing" presStyleCnt="0"/>
      <dgm:spPr/>
    </dgm:pt>
    <dgm:pt modelId="{7677D40B-D9A2-4F5C-A3D4-CF5C8847C0F5}" type="pres">
      <dgm:prSet presAssocID="{BD91554A-B55E-47EA-94CA-5E71235CDF5D}" presName="composite" presStyleCnt="0"/>
      <dgm:spPr/>
    </dgm:pt>
    <dgm:pt modelId="{72AF5F25-CB54-4ED1-A4F3-7C7083A63A08}" type="pres">
      <dgm:prSet presAssocID="{BD91554A-B55E-47EA-94CA-5E71235CDF5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D7BC6F-AD64-44DE-AF3A-CD0C86E7ED2A}" type="pres">
      <dgm:prSet presAssocID="{BD91554A-B55E-47EA-94CA-5E71235CDF5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F234A1C-F03D-40E4-98C9-EE693EA4CC17}" type="presOf" srcId="{6921E57E-955C-4E95-B7F6-782327F9AA58}" destId="{9A1E13DE-46BB-4F23-8FFE-7F7D612207D7}" srcOrd="0" destOrd="0" presId="urn:microsoft.com/office/officeart/2005/8/layout/vList3#1"/>
    <dgm:cxn modelId="{13496C57-37D9-4FA3-B239-DF61A591DB33}" srcId="{6921E57E-955C-4E95-B7F6-782327F9AA58}" destId="{F8A12D92-F7C0-40E7-878B-A6F4B75D31F9}" srcOrd="1" destOrd="0" parTransId="{D7244B6C-FA44-4486-BA80-8A7408600883}" sibTransId="{08E5FA67-C88F-4EC1-A1F7-B492C1712255}"/>
    <dgm:cxn modelId="{C515F654-77C4-4C4B-8C22-D92D591CC0BF}" type="presOf" srcId="{E1EF0883-8C37-498B-AD44-C78C7B8AA07F}" destId="{963E0AAE-A2C9-46DA-8385-CACD2A8F8D2D}" srcOrd="0" destOrd="0" presId="urn:microsoft.com/office/officeart/2005/8/layout/vList3#1"/>
    <dgm:cxn modelId="{7B22C819-E331-48B8-9150-CCDE796FFFCC}" srcId="{6921E57E-955C-4E95-B7F6-782327F9AA58}" destId="{E1EF0883-8C37-498B-AD44-C78C7B8AA07F}" srcOrd="0" destOrd="0" parTransId="{D66B9020-B515-422E-83B4-9DF0D853BA53}" sibTransId="{E98D1516-8ECA-48C3-B954-3DC4C5BF331A}"/>
    <dgm:cxn modelId="{42567C43-4646-4BD9-B132-7B6CBE71D722}" type="presOf" srcId="{BD91554A-B55E-47EA-94CA-5E71235CDF5D}" destId="{58D7BC6F-AD64-44DE-AF3A-CD0C86E7ED2A}" srcOrd="0" destOrd="0" presId="urn:microsoft.com/office/officeart/2005/8/layout/vList3#1"/>
    <dgm:cxn modelId="{5A43971A-57F4-44AE-9E8E-5CBA203DF495}" type="presOf" srcId="{F8A12D92-F7C0-40E7-878B-A6F4B75D31F9}" destId="{6A1D10CF-7740-46AB-AC20-C69FA777F464}" srcOrd="0" destOrd="0" presId="urn:microsoft.com/office/officeart/2005/8/layout/vList3#1"/>
    <dgm:cxn modelId="{A8606C8C-6046-41D3-9786-84DBEA86008A}" srcId="{6921E57E-955C-4E95-B7F6-782327F9AA58}" destId="{BD91554A-B55E-47EA-94CA-5E71235CDF5D}" srcOrd="2" destOrd="0" parTransId="{54B0EB56-7E70-4FD7-96ED-BC51A1919E56}" sibTransId="{F08BCD79-CE6E-4DDE-B488-5A3D787D49F9}"/>
    <dgm:cxn modelId="{5CBC9E7C-1AC6-4F1A-9AD3-0EB710301D47}" type="presParOf" srcId="{9A1E13DE-46BB-4F23-8FFE-7F7D612207D7}" destId="{46E2191B-4107-4D95-A714-80A212CD352E}" srcOrd="0" destOrd="0" presId="urn:microsoft.com/office/officeart/2005/8/layout/vList3#1"/>
    <dgm:cxn modelId="{AD0A8C5A-4968-4128-9B15-7542F33C119F}" type="presParOf" srcId="{46E2191B-4107-4D95-A714-80A212CD352E}" destId="{E55C1716-58FA-44DC-83C5-276E1AA35BB4}" srcOrd="0" destOrd="0" presId="urn:microsoft.com/office/officeart/2005/8/layout/vList3#1"/>
    <dgm:cxn modelId="{68F0E961-7271-40FD-B5C2-FBE67DACCE10}" type="presParOf" srcId="{46E2191B-4107-4D95-A714-80A212CD352E}" destId="{963E0AAE-A2C9-46DA-8385-CACD2A8F8D2D}" srcOrd="1" destOrd="0" presId="urn:microsoft.com/office/officeart/2005/8/layout/vList3#1"/>
    <dgm:cxn modelId="{C6F88FA4-DBB6-4540-B4CA-E6C5C9AD3CCC}" type="presParOf" srcId="{9A1E13DE-46BB-4F23-8FFE-7F7D612207D7}" destId="{EFC37A75-9E14-4090-861A-1AB46D1CE308}" srcOrd="1" destOrd="0" presId="urn:microsoft.com/office/officeart/2005/8/layout/vList3#1"/>
    <dgm:cxn modelId="{87D54DF9-BD5B-48AC-ABA9-C520F972C620}" type="presParOf" srcId="{9A1E13DE-46BB-4F23-8FFE-7F7D612207D7}" destId="{B5A61804-26E7-4DF4-8035-B13DD67F8E5D}" srcOrd="2" destOrd="0" presId="urn:microsoft.com/office/officeart/2005/8/layout/vList3#1"/>
    <dgm:cxn modelId="{F0137143-7B7E-4D7F-851A-F6012886DCC2}" type="presParOf" srcId="{B5A61804-26E7-4DF4-8035-B13DD67F8E5D}" destId="{B9E8FF25-ED92-4AEA-89F0-AC74BCEBBF9E}" srcOrd="0" destOrd="0" presId="urn:microsoft.com/office/officeart/2005/8/layout/vList3#1"/>
    <dgm:cxn modelId="{2F2BE092-54EB-4F08-89BD-3198B88BC278}" type="presParOf" srcId="{B5A61804-26E7-4DF4-8035-B13DD67F8E5D}" destId="{6A1D10CF-7740-46AB-AC20-C69FA777F464}" srcOrd="1" destOrd="0" presId="urn:microsoft.com/office/officeart/2005/8/layout/vList3#1"/>
    <dgm:cxn modelId="{959191DE-7557-4561-BA3C-3F65E350D524}" type="presParOf" srcId="{9A1E13DE-46BB-4F23-8FFE-7F7D612207D7}" destId="{09ED35E1-4726-4C5A-8EFF-9339CDC09525}" srcOrd="3" destOrd="0" presId="urn:microsoft.com/office/officeart/2005/8/layout/vList3#1"/>
    <dgm:cxn modelId="{2DE49AFD-78CA-4F8B-9D41-68CB37FBC342}" type="presParOf" srcId="{9A1E13DE-46BB-4F23-8FFE-7F7D612207D7}" destId="{7677D40B-D9A2-4F5C-A3D4-CF5C8847C0F5}" srcOrd="4" destOrd="0" presId="urn:microsoft.com/office/officeart/2005/8/layout/vList3#1"/>
    <dgm:cxn modelId="{ABA05C95-F32F-426F-A612-599E2486B43F}" type="presParOf" srcId="{7677D40B-D9A2-4F5C-A3D4-CF5C8847C0F5}" destId="{72AF5F25-CB54-4ED1-A4F3-7C7083A63A08}" srcOrd="0" destOrd="0" presId="urn:microsoft.com/office/officeart/2005/8/layout/vList3#1"/>
    <dgm:cxn modelId="{4B832E41-F40A-45DA-9DEF-67E13B00300E}" type="presParOf" srcId="{7677D40B-D9A2-4F5C-A3D4-CF5C8847C0F5}" destId="{58D7BC6F-AD64-44DE-AF3A-CD0C86E7ED2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Минимальный набор органов управления: выключатель питания, регулятор уровня громкости и выбор рабочего канала из ранее запрограммированных.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Программируются только с помощью ПК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Максимальное количество каналов часто не  больше 16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0678AD16-9BF3-4B46-9160-FB60B633E183}">
      <dgm:prSet/>
      <dgm:spPr/>
      <dgm:t>
        <a:bodyPr/>
        <a:lstStyle/>
        <a:p>
          <a:r>
            <a:rPr lang="ru-RU" dirty="0" smtClean="0"/>
            <a:t>Качественные</a:t>
          </a:r>
          <a:r>
            <a:rPr lang="ru-RU" smtClean="0"/>
            <a:t>, высоконадежные.</a:t>
          </a:r>
          <a:endParaRPr lang="ru-RU" dirty="0" smtClean="0"/>
        </a:p>
        <a:p>
          <a:r>
            <a:rPr lang="ru-RU" dirty="0" smtClean="0"/>
            <a:t>Часто предназначены для использования в экстремальных ситуациях: </a:t>
          </a:r>
          <a:r>
            <a:rPr lang="ru-RU" dirty="0" err="1" smtClean="0"/>
            <a:t>противоударные</a:t>
          </a:r>
          <a:r>
            <a:rPr lang="ru-RU" dirty="0" smtClean="0"/>
            <a:t>, с пыле и </a:t>
          </a:r>
          <a:r>
            <a:rPr lang="ru-RU" dirty="0" err="1" smtClean="0"/>
            <a:t>влагозащитой</a:t>
          </a:r>
          <a:endParaRPr lang="ru-RU" dirty="0"/>
        </a:p>
      </dgm:t>
    </dgm:pt>
    <dgm:pt modelId="{95A2F0EF-4357-44D4-BC22-EC39FD6E1D39}" type="parTrans" cxnId="{DBAF642E-CC2F-42B9-84F4-1CD6BE3BE8CE}">
      <dgm:prSet/>
      <dgm:spPr/>
      <dgm:t>
        <a:bodyPr/>
        <a:lstStyle/>
        <a:p>
          <a:endParaRPr lang="ru-RU"/>
        </a:p>
      </dgm:t>
    </dgm:pt>
    <dgm:pt modelId="{63D59355-3E02-47EE-8E0A-D829DB46DF94}" type="sibTrans" cxnId="{DBAF642E-CC2F-42B9-84F4-1CD6BE3BE8CE}">
      <dgm:prSet/>
      <dgm:spPr/>
      <dgm:t>
        <a:bodyPr/>
        <a:lstStyle/>
        <a:p>
          <a:endParaRPr lang="ru-RU"/>
        </a:p>
      </dgm:t>
    </dgm:pt>
    <dgm:pt modelId="{690BADF4-0096-424A-9B2E-81AC79905F22}">
      <dgm:prSet/>
      <dgm:spPr/>
      <dgm:t>
        <a:bodyPr/>
        <a:lstStyle/>
        <a:p>
          <a:r>
            <a:rPr lang="ru-RU" dirty="0" smtClean="0"/>
            <a:t>Дорогие</a:t>
          </a:r>
          <a:endParaRPr lang="ru-RU" dirty="0"/>
        </a:p>
      </dgm:t>
    </dgm:pt>
    <dgm:pt modelId="{E3D16EF9-E063-451A-9AB2-53C04A308340}" type="parTrans" cxnId="{8833CB8A-B380-4446-820B-D25B8C63B4E0}">
      <dgm:prSet/>
      <dgm:spPr/>
      <dgm:t>
        <a:bodyPr/>
        <a:lstStyle/>
        <a:p>
          <a:endParaRPr lang="ru-RU"/>
        </a:p>
      </dgm:t>
    </dgm:pt>
    <dgm:pt modelId="{EC8AFDD8-2821-4854-9A6C-2B945EDE6366}" type="sibTrans" cxnId="{8833CB8A-B380-4446-820B-D25B8C63B4E0}">
      <dgm:prSet/>
      <dgm:spPr/>
      <dgm:t>
        <a:bodyPr/>
        <a:lstStyle/>
        <a:p>
          <a:endParaRPr lang="ru-RU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31D1C33D-9231-4271-AD8E-4D2CDF07CB7C}" type="pres">
      <dgm:prSet presAssocID="{0678AD16-9BF3-4B46-9160-FB60B633E1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CB489-3E3C-4278-A29B-C91D477673BD}" type="pres">
      <dgm:prSet presAssocID="{63D59355-3E02-47EE-8E0A-D829DB46DF94}" presName="spacer" presStyleCnt="0"/>
      <dgm:spPr/>
    </dgm:pt>
    <dgm:pt modelId="{4BB83CAB-411E-434C-9A75-F827930A0DED}" type="pres">
      <dgm:prSet presAssocID="{690BADF4-0096-424A-9B2E-81AC79905F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DA376-9FE2-4FC0-BAD2-50D72475522F}" type="presOf" srcId="{690BADF4-0096-424A-9B2E-81AC79905F22}" destId="{4BB83CAB-411E-434C-9A75-F827930A0DED}" srcOrd="0" destOrd="0" presId="urn:microsoft.com/office/officeart/2005/8/layout/vList2"/>
    <dgm:cxn modelId="{3707CA90-4D91-48A6-8606-12028996243F}" type="presOf" srcId="{CCFE832C-1E58-4166-AC4B-88DF598BBC2A}" destId="{B25F6EBE-2A3D-4E9B-955A-F014AB3EFF9A}" srcOrd="0" destOrd="0" presId="urn:microsoft.com/office/officeart/2005/8/layout/vList2"/>
    <dgm:cxn modelId="{48ACCE89-5946-4B01-98FB-7C504842ED39}" type="presOf" srcId="{27032610-31BA-46D0-93DC-8F4C30D33093}" destId="{860ABAF0-63CD-4AC0-8017-84DD7648D3A4}" srcOrd="0" destOrd="0" presId="urn:microsoft.com/office/officeart/2005/8/layout/vList2"/>
    <dgm:cxn modelId="{DBAF642E-CC2F-42B9-84F4-1CD6BE3BE8CE}" srcId="{27032610-31BA-46D0-93DC-8F4C30D33093}" destId="{0678AD16-9BF3-4B46-9160-FB60B633E183}" srcOrd="3" destOrd="0" parTransId="{95A2F0EF-4357-44D4-BC22-EC39FD6E1D39}" sibTransId="{63D59355-3E02-47EE-8E0A-D829DB46DF94}"/>
    <dgm:cxn modelId="{59AD605F-52C4-4D82-9552-2E79CBE6F5F0}" type="presOf" srcId="{3FC7D27C-31DF-4C05-BD05-258F3109AB55}" destId="{4050BE67-4059-4A0B-A4DA-0B35E960EC17}" srcOrd="0" destOrd="0" presId="urn:microsoft.com/office/officeart/2005/8/layout/vList2"/>
    <dgm:cxn modelId="{893083ED-2DEA-4B90-A767-926C8C3B293F}" type="presOf" srcId="{896306BE-2A7D-4CAA-94D8-8FC38A4EDE59}" destId="{2D788D2C-8CC1-4820-92F2-129B6E6A6BD6}" srcOrd="0" destOrd="0" presId="urn:microsoft.com/office/officeart/2005/8/layout/vList2"/>
    <dgm:cxn modelId="{2A6134A9-C8A5-49E0-8945-3D35D525E977}" type="presOf" srcId="{0678AD16-9BF3-4B46-9160-FB60B633E183}" destId="{31D1C33D-9231-4271-AD8E-4D2CDF07CB7C}" srcOrd="0" destOrd="0" presId="urn:microsoft.com/office/officeart/2005/8/layout/vList2"/>
    <dgm:cxn modelId="{8833CB8A-B380-4446-820B-D25B8C63B4E0}" srcId="{27032610-31BA-46D0-93DC-8F4C30D33093}" destId="{690BADF4-0096-424A-9B2E-81AC79905F22}" srcOrd="4" destOrd="0" parTransId="{E3D16EF9-E063-451A-9AB2-53C04A308340}" sibTransId="{EC8AFDD8-2821-4854-9A6C-2B945EDE6366}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E21E4B34-D618-4977-B85A-4125421B007E}" type="presParOf" srcId="{860ABAF0-63CD-4AC0-8017-84DD7648D3A4}" destId="{B25F6EBE-2A3D-4E9B-955A-F014AB3EFF9A}" srcOrd="0" destOrd="0" presId="urn:microsoft.com/office/officeart/2005/8/layout/vList2"/>
    <dgm:cxn modelId="{3251E9F6-0098-41CB-AD58-B5526275FC39}" type="presParOf" srcId="{860ABAF0-63CD-4AC0-8017-84DD7648D3A4}" destId="{CD7E076B-25EF-4FBB-AAE0-5CF29EA45152}" srcOrd="1" destOrd="0" presId="urn:microsoft.com/office/officeart/2005/8/layout/vList2"/>
    <dgm:cxn modelId="{CF451F03-B02D-4971-A426-4A90BB7F307A}" type="presParOf" srcId="{860ABAF0-63CD-4AC0-8017-84DD7648D3A4}" destId="{2D788D2C-8CC1-4820-92F2-129B6E6A6BD6}" srcOrd="2" destOrd="0" presId="urn:microsoft.com/office/officeart/2005/8/layout/vList2"/>
    <dgm:cxn modelId="{A0C51762-23BB-4385-8B1B-C708C315870F}" type="presParOf" srcId="{860ABAF0-63CD-4AC0-8017-84DD7648D3A4}" destId="{05F78770-DE18-4216-9CDD-559A9830DB1C}" srcOrd="3" destOrd="0" presId="urn:microsoft.com/office/officeart/2005/8/layout/vList2"/>
    <dgm:cxn modelId="{9FA820FF-4840-4181-AD19-1919931016E8}" type="presParOf" srcId="{860ABAF0-63CD-4AC0-8017-84DD7648D3A4}" destId="{4050BE67-4059-4A0B-A4DA-0B35E960EC17}" srcOrd="4" destOrd="0" presId="urn:microsoft.com/office/officeart/2005/8/layout/vList2"/>
    <dgm:cxn modelId="{074AFEAC-89E1-47ED-B0B9-BE7203A200A5}" type="presParOf" srcId="{860ABAF0-63CD-4AC0-8017-84DD7648D3A4}" destId="{3E118C4C-A27B-4E73-B988-9BBE8B097492}" srcOrd="5" destOrd="0" presId="urn:microsoft.com/office/officeart/2005/8/layout/vList2"/>
    <dgm:cxn modelId="{661FE696-2118-43C5-B9AB-54A8855B9944}" type="presParOf" srcId="{860ABAF0-63CD-4AC0-8017-84DD7648D3A4}" destId="{31D1C33D-9231-4271-AD8E-4D2CDF07CB7C}" srcOrd="6" destOrd="0" presId="urn:microsoft.com/office/officeart/2005/8/layout/vList2"/>
    <dgm:cxn modelId="{D1255C5E-CBF2-4D03-86CC-C88EE090DF1F}" type="presParOf" srcId="{860ABAF0-63CD-4AC0-8017-84DD7648D3A4}" destId="{8ACCB489-3E3C-4278-A29B-C91D477673BD}" srcOrd="7" destOrd="0" presId="urn:microsoft.com/office/officeart/2005/8/layout/vList2"/>
    <dgm:cxn modelId="{C061C43D-2C81-4ED0-9E80-60960E574338}" type="presParOf" srcId="{860ABAF0-63CD-4AC0-8017-84DD7648D3A4}" destId="{4BB83CAB-411E-434C-9A75-F827930A0D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Позволяют производить все манипуляции по установке частот, режимов работ, и функций в ручном режиме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Самого разного качества, </a:t>
          </a:r>
          <a:br>
            <a:rPr lang="ru-RU" dirty="0" smtClean="0"/>
          </a:br>
          <a:r>
            <a:rPr lang="ru-RU" dirty="0" smtClean="0"/>
            <a:t>существуют </a:t>
          </a:r>
          <a:r>
            <a:rPr lang="ru-RU" dirty="0" err="1" smtClean="0"/>
            <a:t>противоударные</a:t>
          </a:r>
          <a:r>
            <a:rPr lang="ru-RU" dirty="0" smtClean="0"/>
            <a:t>, с пыле- и </a:t>
          </a:r>
          <a:r>
            <a:rPr lang="ru-RU" dirty="0" err="1" smtClean="0"/>
            <a:t>влагозащитой</a:t>
          </a:r>
          <a:r>
            <a:rPr lang="ru-RU" dirty="0" smtClean="0"/>
            <a:t>	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Самого разного ценового диапазона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CF20D7C4-8121-47C5-82D6-3F0E7F4B4E82}">
      <dgm:prSet/>
      <dgm:spPr/>
      <dgm:t>
        <a:bodyPr/>
        <a:lstStyle/>
        <a:p>
          <a:pPr rtl="0"/>
          <a:r>
            <a:rPr lang="ru-RU" dirty="0" smtClean="0"/>
            <a:t>Набор функций, качество, цена </a:t>
          </a:r>
          <a:br>
            <a:rPr lang="ru-RU" dirty="0" smtClean="0"/>
          </a:br>
          <a:r>
            <a:rPr lang="ru-RU" dirty="0" smtClean="0"/>
            <a:t>зависят от производителя</a:t>
          </a:r>
          <a:endParaRPr lang="da-DK" dirty="0"/>
        </a:p>
      </dgm:t>
    </dgm:pt>
    <dgm:pt modelId="{FB7E978A-8A72-48E5-B192-69EABF4B9D8A}" type="parTrans" cxnId="{641550CD-2B3F-4107-A9C7-398DD0A3647E}">
      <dgm:prSet/>
      <dgm:spPr/>
      <dgm:t>
        <a:bodyPr/>
        <a:lstStyle/>
        <a:p>
          <a:endParaRPr lang="da-DK"/>
        </a:p>
      </dgm:t>
    </dgm:pt>
    <dgm:pt modelId="{B25865B3-88D6-4CA1-98AA-C7CFB6D27500}" type="sibTrans" cxnId="{641550CD-2B3F-4107-A9C7-398DD0A3647E}">
      <dgm:prSet/>
      <dgm:spPr/>
      <dgm:t>
        <a:bodyPr/>
        <a:lstStyle/>
        <a:p>
          <a:endParaRPr lang="da-DK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4070F4FA-3DD8-49EF-ADA4-A7105BEAEC04}" type="pres">
      <dgm:prSet presAssocID="{CF20D7C4-8121-47C5-82D6-3F0E7F4B4E82}" presName="parentText" presStyleLbl="node1" presStyleIdx="3" presStyleCnt="4" custLinFactNeighborY="22097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F8D86C7-F2F7-4711-8681-8B5020374901}" type="presOf" srcId="{3FC7D27C-31DF-4C05-BD05-258F3109AB55}" destId="{4050BE67-4059-4A0B-A4DA-0B35E960EC17}" srcOrd="0" destOrd="0" presId="urn:microsoft.com/office/officeart/2005/8/layout/vList2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24A4EDA5-4B97-4A83-88EA-8C35DC46F893}" type="presOf" srcId="{CF20D7C4-8121-47C5-82D6-3F0E7F4B4E82}" destId="{4070F4FA-3DD8-49EF-ADA4-A7105BEAEC04}" srcOrd="0" destOrd="0" presId="urn:microsoft.com/office/officeart/2005/8/layout/vList2"/>
    <dgm:cxn modelId="{E61253BB-A86C-4433-989F-6174B7ED8BDE}" type="presOf" srcId="{CCFE832C-1E58-4166-AC4B-88DF598BBC2A}" destId="{B25F6EBE-2A3D-4E9B-955A-F014AB3EFF9A}" srcOrd="0" destOrd="0" presId="urn:microsoft.com/office/officeart/2005/8/layout/vList2"/>
    <dgm:cxn modelId="{641550CD-2B3F-4107-A9C7-398DD0A3647E}" srcId="{27032610-31BA-46D0-93DC-8F4C30D33093}" destId="{CF20D7C4-8121-47C5-82D6-3F0E7F4B4E82}" srcOrd="3" destOrd="0" parTransId="{FB7E978A-8A72-48E5-B192-69EABF4B9D8A}" sibTransId="{B25865B3-88D6-4CA1-98AA-C7CFB6D27500}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E6CD6762-CA65-4598-8F83-51318AAA9F31}" type="presOf" srcId="{27032610-31BA-46D0-93DC-8F4C30D33093}" destId="{860ABAF0-63CD-4AC0-8017-84DD7648D3A4}" srcOrd="0" destOrd="0" presId="urn:microsoft.com/office/officeart/2005/8/layout/vList2"/>
    <dgm:cxn modelId="{019BE0DD-F8BE-4C0D-BF63-B80DFADD7A5A}" type="presOf" srcId="{896306BE-2A7D-4CAA-94D8-8FC38A4EDE59}" destId="{2D788D2C-8CC1-4820-92F2-129B6E6A6BD6}" srcOrd="0" destOrd="0" presId="urn:microsoft.com/office/officeart/2005/8/layout/vList2"/>
    <dgm:cxn modelId="{C29A522D-72E3-416D-9A22-1AD5B468144A}" type="presParOf" srcId="{860ABAF0-63CD-4AC0-8017-84DD7648D3A4}" destId="{B25F6EBE-2A3D-4E9B-955A-F014AB3EFF9A}" srcOrd="0" destOrd="0" presId="urn:microsoft.com/office/officeart/2005/8/layout/vList2"/>
    <dgm:cxn modelId="{8ED6E89F-97D5-4E4F-8254-37C3BDA66C71}" type="presParOf" srcId="{860ABAF0-63CD-4AC0-8017-84DD7648D3A4}" destId="{CD7E076B-25EF-4FBB-AAE0-5CF29EA45152}" srcOrd="1" destOrd="0" presId="urn:microsoft.com/office/officeart/2005/8/layout/vList2"/>
    <dgm:cxn modelId="{C71EFC31-F4F2-4FE2-9021-495D0DDE024E}" type="presParOf" srcId="{860ABAF0-63CD-4AC0-8017-84DD7648D3A4}" destId="{2D788D2C-8CC1-4820-92F2-129B6E6A6BD6}" srcOrd="2" destOrd="0" presId="urn:microsoft.com/office/officeart/2005/8/layout/vList2"/>
    <dgm:cxn modelId="{0C0BDEAE-2416-44AE-9C49-A6C28354CEE2}" type="presParOf" srcId="{860ABAF0-63CD-4AC0-8017-84DD7648D3A4}" destId="{05F78770-DE18-4216-9CDD-559A9830DB1C}" srcOrd="3" destOrd="0" presId="urn:microsoft.com/office/officeart/2005/8/layout/vList2"/>
    <dgm:cxn modelId="{9D6DB5F1-7987-43C2-A8E0-E766E1F71B87}" type="presParOf" srcId="{860ABAF0-63CD-4AC0-8017-84DD7648D3A4}" destId="{4050BE67-4059-4A0B-A4DA-0B35E960EC17}" srcOrd="4" destOrd="0" presId="urn:microsoft.com/office/officeart/2005/8/layout/vList2"/>
    <dgm:cxn modelId="{3493F332-C295-4A73-8A0F-55B051A195F1}" type="presParOf" srcId="{860ABAF0-63CD-4AC0-8017-84DD7648D3A4}" destId="{3E118C4C-A27B-4E73-B988-9BBE8B097492}" srcOrd="5" destOrd="0" presId="urn:microsoft.com/office/officeart/2005/8/layout/vList2"/>
    <dgm:cxn modelId="{1455223D-9F3B-4A37-8B14-2E147FB1EEB0}" type="presParOf" srcId="{860ABAF0-63CD-4AC0-8017-84DD7648D3A4}" destId="{4070F4FA-3DD8-49EF-ADA4-A7105BEAEC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Выпускаются исключительно для работы на частотах общего пользования - LPD и PMR.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Номера каналов привязаны к частотной сетке </a:t>
          </a:r>
          <a:r>
            <a:rPr lang="en-US" dirty="0" smtClean="0"/>
            <a:t>LPD </a:t>
          </a:r>
          <a:r>
            <a:rPr lang="ru-RU" dirty="0" smtClean="0"/>
            <a:t>или </a:t>
          </a:r>
          <a:r>
            <a:rPr lang="en-US" dirty="0" smtClean="0"/>
            <a:t>PMR</a:t>
          </a:r>
          <a:r>
            <a:rPr lang="ru-RU" dirty="0" smtClean="0"/>
            <a:t>.</a:t>
          </a:r>
          <a:r>
            <a:rPr lang="en-US" dirty="0" smtClean="0"/>
            <a:t> </a:t>
          </a:r>
          <a:r>
            <a:rPr lang="ru-RU" dirty="0" smtClean="0"/>
            <a:t>Поменять их нельзя. Не программируются	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Выходная мощность в соответствии с законодательством 0,01 Вт для </a:t>
          </a:r>
          <a:r>
            <a:rPr lang="en-US" dirty="0" smtClean="0"/>
            <a:t>LPD </a:t>
          </a:r>
          <a:r>
            <a:rPr lang="ru-RU" dirty="0" smtClean="0"/>
            <a:t>и 0,5 Вт для PMR диапазонов</a:t>
          </a:r>
          <a:r>
            <a:rPr lang="da-DK" dirty="0" smtClean="0"/>
            <a:t>. </a:t>
          </a:r>
          <a:endParaRPr lang="en-US" dirty="0" smtClean="0"/>
        </a:p>
        <a:p>
          <a:pPr rtl="0"/>
          <a:r>
            <a:rPr lang="ru-RU" dirty="0" smtClean="0"/>
            <a:t>Можно использовать для работы при штабе в группе обеспечения, в цепях при прочесах и пр. небольших группах на небольших расстояниях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ED1E9EA8-1CAF-4594-BE0A-0622E0E7C9C2}">
      <dgm:prSet/>
      <dgm:spPr/>
      <dgm:t>
        <a:bodyPr/>
        <a:lstStyle/>
        <a:p>
          <a:r>
            <a:rPr lang="ru-RU" dirty="0" smtClean="0"/>
            <a:t>Дешевые, хотя некоторые модели  могут быть дороже простых моделей радиолюбительских радиостанций</a:t>
          </a:r>
          <a:endParaRPr lang="ru-RU" dirty="0"/>
        </a:p>
      </dgm:t>
    </dgm:pt>
    <dgm:pt modelId="{CBF112A5-470F-4DF8-BB3D-5798B38F88EE}" type="parTrans" cxnId="{27B78FB7-D64E-4234-887B-2A99C7A90BA8}">
      <dgm:prSet/>
      <dgm:spPr/>
      <dgm:t>
        <a:bodyPr/>
        <a:lstStyle/>
        <a:p>
          <a:endParaRPr lang="ru-RU"/>
        </a:p>
      </dgm:t>
    </dgm:pt>
    <dgm:pt modelId="{CEE208EE-438E-4C61-B408-4FD20CFEB114}" type="sibTrans" cxnId="{27B78FB7-D64E-4234-887B-2A99C7A90BA8}">
      <dgm:prSet/>
      <dgm:spPr/>
      <dgm:t>
        <a:bodyPr/>
        <a:lstStyle/>
        <a:p>
          <a:endParaRPr lang="ru-RU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5A412E6A-0800-4EFC-AB68-D38BE7393B81}" type="pres">
      <dgm:prSet presAssocID="{ED1E9EA8-1CAF-4594-BE0A-0622E0E7C9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41686-E510-42AC-BF68-5379CE15A54D}" type="presOf" srcId="{ED1E9EA8-1CAF-4594-BE0A-0622E0E7C9C2}" destId="{5A412E6A-0800-4EFC-AB68-D38BE7393B81}" srcOrd="0" destOrd="0" presId="urn:microsoft.com/office/officeart/2005/8/layout/vList2"/>
    <dgm:cxn modelId="{F0C7666A-77C7-40E5-A6E0-C82162372FAC}" type="presOf" srcId="{896306BE-2A7D-4CAA-94D8-8FC38A4EDE59}" destId="{2D788D2C-8CC1-4820-92F2-129B6E6A6BD6}" srcOrd="0" destOrd="0" presId="urn:microsoft.com/office/officeart/2005/8/layout/vList2"/>
    <dgm:cxn modelId="{14389B6F-4C78-4137-8D14-ED143D01267A}" type="presOf" srcId="{3FC7D27C-31DF-4C05-BD05-258F3109AB55}" destId="{4050BE67-4059-4A0B-A4DA-0B35E960EC17}" srcOrd="0" destOrd="0" presId="urn:microsoft.com/office/officeart/2005/8/layout/vList2"/>
    <dgm:cxn modelId="{27B78FB7-D64E-4234-887B-2A99C7A90BA8}" srcId="{27032610-31BA-46D0-93DC-8F4C30D33093}" destId="{ED1E9EA8-1CAF-4594-BE0A-0622E0E7C9C2}" srcOrd="3" destOrd="0" parTransId="{CBF112A5-470F-4DF8-BB3D-5798B38F88EE}" sibTransId="{CEE208EE-438E-4C61-B408-4FD20CFEB114}"/>
    <dgm:cxn modelId="{6A762707-000A-4205-BF8F-6DD3B77C4618}" type="presOf" srcId="{27032610-31BA-46D0-93DC-8F4C30D33093}" destId="{860ABAF0-63CD-4AC0-8017-84DD7648D3A4}" srcOrd="0" destOrd="0" presId="urn:microsoft.com/office/officeart/2005/8/layout/vList2"/>
    <dgm:cxn modelId="{0B0C7CE6-B7FE-43C8-9442-9C05BEFCD81B}" type="presOf" srcId="{CCFE832C-1E58-4166-AC4B-88DF598BBC2A}" destId="{B25F6EBE-2A3D-4E9B-955A-F014AB3EFF9A}" srcOrd="0" destOrd="0" presId="urn:microsoft.com/office/officeart/2005/8/layout/vList2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E73CF0BC-DA73-4A3F-B44D-0A2FD644FDA9}" type="presParOf" srcId="{860ABAF0-63CD-4AC0-8017-84DD7648D3A4}" destId="{B25F6EBE-2A3D-4E9B-955A-F014AB3EFF9A}" srcOrd="0" destOrd="0" presId="urn:microsoft.com/office/officeart/2005/8/layout/vList2"/>
    <dgm:cxn modelId="{D2207D86-7BFC-4CDA-B830-A92FE7314DF7}" type="presParOf" srcId="{860ABAF0-63CD-4AC0-8017-84DD7648D3A4}" destId="{CD7E076B-25EF-4FBB-AAE0-5CF29EA45152}" srcOrd="1" destOrd="0" presId="urn:microsoft.com/office/officeart/2005/8/layout/vList2"/>
    <dgm:cxn modelId="{7A6178C3-7134-44A0-97F1-FFA7B27A413E}" type="presParOf" srcId="{860ABAF0-63CD-4AC0-8017-84DD7648D3A4}" destId="{2D788D2C-8CC1-4820-92F2-129B6E6A6BD6}" srcOrd="2" destOrd="0" presId="urn:microsoft.com/office/officeart/2005/8/layout/vList2"/>
    <dgm:cxn modelId="{58BCF00C-3E68-4F57-A707-502C7D766A73}" type="presParOf" srcId="{860ABAF0-63CD-4AC0-8017-84DD7648D3A4}" destId="{05F78770-DE18-4216-9CDD-559A9830DB1C}" srcOrd="3" destOrd="0" presId="urn:microsoft.com/office/officeart/2005/8/layout/vList2"/>
    <dgm:cxn modelId="{D49CA780-58B7-4874-A150-12F7C0C55F61}" type="presParOf" srcId="{860ABAF0-63CD-4AC0-8017-84DD7648D3A4}" destId="{4050BE67-4059-4A0B-A4DA-0B35E960EC17}" srcOrd="4" destOrd="0" presId="urn:microsoft.com/office/officeart/2005/8/layout/vList2"/>
    <dgm:cxn modelId="{D9E07F4D-765A-4910-BD8C-5329AF0F5D9E}" type="presParOf" srcId="{860ABAF0-63CD-4AC0-8017-84DD7648D3A4}" destId="{3E118C4C-A27B-4E73-B988-9BBE8B097492}" srcOrd="5" destOrd="0" presId="urn:microsoft.com/office/officeart/2005/8/layout/vList2"/>
    <dgm:cxn modelId="{23EFBB3F-D119-41FF-A24E-B0E538BDC94B}" type="presParOf" srcId="{860ABAF0-63CD-4AC0-8017-84DD7648D3A4}" destId="{5A412E6A-0800-4EFC-AB68-D38BE7393B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/>
        </a:p>
      </dgm:t>
    </dgm:pt>
    <dgm:pt modelId="{FA015836-4F5F-48D4-9A7F-023FDCCD09A2}">
      <dgm:prSet phldrT="[Text]"/>
      <dgm:spPr/>
      <dgm:t>
        <a:bodyPr/>
        <a:lstStyle/>
        <a:p>
          <a:r>
            <a:rPr lang="ru-RU" dirty="0" smtClean="0"/>
            <a:t>Не работать без антенны</a:t>
          </a:r>
          <a:endParaRPr lang="da-DK" dirty="0"/>
        </a:p>
      </dgm:t>
    </dgm:pt>
    <dgm:pt modelId="{D2A8F218-6D2A-4934-AAC6-BDC1C4A19FF7}" type="parTrans" cxnId="{F602F382-5217-4B3C-A205-13F2BB4BD955}">
      <dgm:prSet/>
      <dgm:spPr/>
      <dgm:t>
        <a:bodyPr/>
        <a:lstStyle/>
        <a:p>
          <a:endParaRPr lang="da-DK"/>
        </a:p>
      </dgm:t>
    </dgm:pt>
    <dgm:pt modelId="{47E7C2C0-4193-40D6-B66A-340874FEADEA}" type="sibTrans" cxnId="{F602F382-5217-4B3C-A205-13F2BB4BD955}">
      <dgm:prSet/>
      <dgm:spPr/>
      <dgm:t>
        <a:bodyPr/>
        <a:lstStyle/>
        <a:p>
          <a:endParaRPr lang="da-DK"/>
        </a:p>
      </dgm:t>
    </dgm:pt>
    <dgm:pt modelId="{1BAB3661-19C4-4A22-9803-7CAB95174ABE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/>
        </a:p>
      </dgm:t>
    </dgm:pt>
    <dgm:pt modelId="{AC24CF86-99FE-4BAF-9361-5389D5E182F3}">
      <dgm:prSet phldrT="[Text]"/>
      <dgm:spPr/>
      <dgm:t>
        <a:bodyPr/>
        <a:lstStyle/>
        <a:p>
          <a:r>
            <a:rPr lang="ru-RU" dirty="0" smtClean="0"/>
            <a:t>Не подвергать механическим воздействиям</a:t>
          </a:r>
          <a:endParaRPr lang="da-DK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/>
        </a:p>
      </dgm:t>
    </dgm:pt>
    <dgm:pt modelId="{BE0440AF-295A-4BA9-98D8-78C02C736EC3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/>
        </a:p>
      </dgm:t>
    </dgm:pt>
    <dgm:pt modelId="{1B2D115C-D3CE-419E-9F7F-82DA0C64DD29}">
      <dgm:prSet phldrT="[Text]"/>
      <dgm:spPr/>
      <dgm:t>
        <a:bodyPr/>
        <a:lstStyle/>
        <a:p>
          <a:r>
            <a:rPr lang="ru-RU" dirty="0" smtClean="0"/>
            <a:t>При попадании влаги, немедленно снять аккумулятор</a:t>
          </a:r>
          <a:endParaRPr lang="da-DK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/>
        </a:p>
      </dgm:t>
    </dgm:pt>
    <dgm:pt modelId="{EB0C18A5-F4EC-451C-B167-66521F120CF4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/>
        </a:p>
      </dgm:t>
    </dgm:pt>
    <dgm:pt modelId="{94A8A5B6-FDA1-437D-A7D9-899A6BA5F6A6}">
      <dgm:prSet phldrT="[Text]"/>
      <dgm:spPr/>
      <dgm:t>
        <a:bodyPr/>
        <a:lstStyle/>
        <a:p>
          <a:r>
            <a:rPr lang="ru-RU" dirty="0" smtClean="0"/>
            <a:t>Не работать в грозу</a:t>
          </a:r>
          <a:endParaRPr lang="da-DK" dirty="0"/>
        </a:p>
      </dgm:t>
    </dgm:pt>
    <dgm:pt modelId="{617443A0-61EA-4A57-A060-034B1F32F4AA}" type="parTrans" cxnId="{AD3307FE-3AA3-4CBA-9A73-483DE59FD1C0}">
      <dgm:prSet/>
      <dgm:spPr/>
      <dgm:t>
        <a:bodyPr/>
        <a:lstStyle/>
        <a:p>
          <a:endParaRPr lang="da-DK"/>
        </a:p>
      </dgm:t>
    </dgm:pt>
    <dgm:pt modelId="{CEB039F2-DBAE-49CC-88F8-76DD1DF8784C}" type="sibTrans" cxnId="{AD3307FE-3AA3-4CBA-9A73-483DE59FD1C0}">
      <dgm:prSet/>
      <dgm:spPr/>
      <dgm:t>
        <a:bodyPr/>
        <a:lstStyle/>
        <a:p>
          <a:endParaRPr lang="da-DK"/>
        </a:p>
      </dgm:t>
    </dgm:pt>
    <dgm:pt modelId="{E4F454DC-E8EB-4A32-BA5E-47AB5B16604C}">
      <dgm:prSet phldrT="[Text]"/>
      <dgm:spPr/>
      <dgm:t>
        <a:bodyPr/>
        <a:lstStyle/>
        <a:p>
          <a:r>
            <a:rPr lang="ru-RU" dirty="0" smtClean="0"/>
            <a:t>5</a:t>
          </a:r>
          <a:endParaRPr lang="da-DK" dirty="0"/>
        </a:p>
      </dgm:t>
    </dgm:pt>
    <dgm:pt modelId="{2FF3D799-1934-4289-8804-27892EB8B435}" type="parTrans" cxnId="{399F343D-810C-4547-B087-EC6E8AF58608}">
      <dgm:prSet/>
      <dgm:spPr/>
      <dgm:t>
        <a:bodyPr/>
        <a:lstStyle/>
        <a:p>
          <a:endParaRPr lang="ru-RU"/>
        </a:p>
      </dgm:t>
    </dgm:pt>
    <dgm:pt modelId="{301EC7A8-6338-42F7-AFFD-7F1395E2D2F3}" type="sibTrans" cxnId="{399F343D-810C-4547-B087-EC6E8AF58608}">
      <dgm:prSet/>
      <dgm:spPr/>
      <dgm:t>
        <a:bodyPr/>
        <a:lstStyle/>
        <a:p>
          <a:endParaRPr lang="ru-RU"/>
        </a:p>
      </dgm:t>
    </dgm:pt>
    <dgm:pt modelId="{7BF76A86-2A7E-4759-BA06-5684EEB66E9C}">
      <dgm:prSet phldrT="[Text]"/>
      <dgm:spPr/>
      <dgm:t>
        <a:bodyPr/>
        <a:lstStyle/>
        <a:p>
          <a:r>
            <a:rPr lang="ru-RU" dirty="0" smtClean="0"/>
            <a:t>При работе на морозе хранить в тепле</a:t>
          </a:r>
          <a:endParaRPr lang="da-DK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F686274-06F7-48C6-98F1-DAB2A0A80753}" type="pres">
      <dgm:prSet presAssocID="{FB6DDBEF-ADBE-463F-8F00-3C87868FBA33}" presName="sp" presStyleCnt="0"/>
      <dgm:spPr/>
    </dgm:pt>
    <dgm:pt modelId="{27112895-73DC-4665-8638-E6E88E17639F}" type="pres">
      <dgm:prSet presAssocID="{E4F454DC-E8EB-4A32-BA5E-47AB5B16604C}" presName="composite" presStyleCnt="0"/>
      <dgm:spPr/>
    </dgm:pt>
    <dgm:pt modelId="{AC8E4A9C-0732-4078-AB62-2716E1F3E320}" type="pres">
      <dgm:prSet presAssocID="{E4F454DC-E8EB-4A32-BA5E-47AB5B16604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3E04-6202-4DB8-9FB1-36AFDFAC80A1}" type="pres">
      <dgm:prSet presAssocID="{E4F454DC-E8EB-4A32-BA5E-47AB5B16604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CAC62FC9-B5C5-4329-BE3C-3846A2344A1D}" type="presOf" srcId="{1B2D115C-D3CE-419E-9F7F-82DA0C64DD29}" destId="{D2F289DF-E352-404F-B00B-FF557FA0AFFA}" srcOrd="0" destOrd="0" presId="urn:microsoft.com/office/officeart/2005/8/layout/chevron2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AD3307FE-3AA3-4CBA-9A73-483DE59FD1C0}" srcId="{E4F454DC-E8EB-4A32-BA5E-47AB5B16604C}" destId="{94A8A5B6-FDA1-437D-A7D9-899A6BA5F6A6}" srcOrd="0" destOrd="0" parTransId="{617443A0-61EA-4A57-A060-034B1F32F4AA}" sibTransId="{CEB039F2-DBAE-49CC-88F8-76DD1DF8784C}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399F343D-810C-4547-B087-EC6E8AF58608}" srcId="{E1046DBA-9C2D-425C-A3E6-06A153CB85A6}" destId="{E4F454DC-E8EB-4A32-BA5E-47AB5B16604C}" srcOrd="4" destOrd="0" parTransId="{2FF3D799-1934-4289-8804-27892EB8B435}" sibTransId="{301EC7A8-6338-42F7-AFFD-7F1395E2D2F3}"/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0F5B718B-3EAB-479D-9F0D-41FD2DFA862A}" type="presOf" srcId="{7BF76A86-2A7E-4759-BA06-5684EEB66E9C}" destId="{A78A72B5-9B7F-4AAE-A7AA-E071F35DC232}" srcOrd="0" destOrd="0" presId="urn:microsoft.com/office/officeart/2005/8/layout/chevron2"/>
    <dgm:cxn modelId="{F602F382-5217-4B3C-A205-13F2BB4BD955}" srcId="{31F51A3E-8732-443D-97EB-7C95697F3EDC}" destId="{FA015836-4F5F-48D4-9A7F-023FDCCD09A2}" srcOrd="0" destOrd="0" parTransId="{D2A8F218-6D2A-4934-AAC6-BDC1C4A19FF7}" sibTransId="{47E7C2C0-4193-40D6-B66A-340874FEADEA}"/>
    <dgm:cxn modelId="{FA104445-C49C-4655-BBE9-9C5BC9C6C73B}" type="presOf" srcId="{E4F454DC-E8EB-4A32-BA5E-47AB5B16604C}" destId="{AC8E4A9C-0732-4078-AB62-2716E1F3E320}" srcOrd="0" destOrd="0" presId="urn:microsoft.com/office/officeart/2005/8/layout/chevron2"/>
    <dgm:cxn modelId="{670C91D7-39A3-4A59-AF30-903E90028CCF}" type="presOf" srcId="{FA015836-4F5F-48D4-9A7F-023FDCCD09A2}" destId="{43E2C0E5-885E-41D0-8C94-70B3C43BF2F1}" srcOrd="0" destOrd="0" presId="urn:microsoft.com/office/officeart/2005/8/layout/chevron2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6382FF2B-11E4-46FF-8167-306A6281C47E}" type="presOf" srcId="{94A8A5B6-FDA1-437D-A7D9-899A6BA5F6A6}" destId="{E83A3E04-6202-4DB8-9FB1-36AFDFAC80A1}" srcOrd="0" destOrd="0" presId="urn:microsoft.com/office/officeart/2005/8/layout/chevron2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5843281E-8AB5-4694-A0F2-8A3DC721B55D}" type="presParOf" srcId="{48238DBC-B96A-4CEA-88E9-A60446E40484}" destId="{F4911BD2-60A5-455A-90D6-5A056C42CC12}" srcOrd="4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5" destOrd="0" presId="urn:microsoft.com/office/officeart/2005/8/layout/chevron2"/>
    <dgm:cxn modelId="{2A42C32A-749D-4312-8026-90049BB7D4FD}" type="presParOf" srcId="{48238DBC-B96A-4CEA-88E9-A60446E40484}" destId="{3311A4FB-7326-4C40-A423-6EC2E61BE004}" srcOrd="6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  <dgm:cxn modelId="{47A95DE2-7232-46F9-9473-48962FB338E8}" type="presParOf" srcId="{48238DBC-B96A-4CEA-88E9-A60446E40484}" destId="{1F686274-06F7-48C6-98F1-DAB2A0A80753}" srcOrd="7" destOrd="0" presId="urn:microsoft.com/office/officeart/2005/8/layout/chevron2"/>
    <dgm:cxn modelId="{B6DE9B1B-DE09-4035-B665-CAA37AAF20E2}" type="presParOf" srcId="{48238DBC-B96A-4CEA-88E9-A60446E40484}" destId="{27112895-73DC-4665-8638-E6E88E17639F}" srcOrd="8" destOrd="0" presId="urn:microsoft.com/office/officeart/2005/8/layout/chevron2"/>
    <dgm:cxn modelId="{04683332-0B96-4782-9193-CBAB2F55D0A6}" type="presParOf" srcId="{27112895-73DC-4665-8638-E6E88E17639F}" destId="{AC8E4A9C-0732-4078-AB62-2716E1F3E320}" srcOrd="0" destOrd="0" presId="urn:microsoft.com/office/officeart/2005/8/layout/chevron2"/>
    <dgm:cxn modelId="{28A9BDEC-4122-4F98-88EE-834A85E8E087}" type="presParOf" srcId="{27112895-73DC-4665-8638-E6E88E17639F}" destId="{E83A3E04-6202-4DB8-9FB1-36AFDFAC80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475E0-A0C6-4BF4-B363-E36323C41342}">
      <dsp:nvSpPr>
        <dsp:cNvPr id="0" name=""/>
        <dsp:cNvSpPr/>
      </dsp:nvSpPr>
      <dsp:spPr>
        <a:xfrm>
          <a:off x="0" y="1152124"/>
          <a:ext cx="6096000" cy="81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Радиоволны</a:t>
          </a:r>
          <a:endParaRPr lang="da-DK" sz="3500" kern="1200" dirty="0"/>
        </a:p>
      </dsp:txBody>
      <dsp:txXfrm>
        <a:off x="39823" y="1191947"/>
        <a:ext cx="6016354" cy="736130"/>
      </dsp:txXfrm>
    </dsp:sp>
    <dsp:sp modelId="{DDAECDB2-72C6-48E3-A41A-49A0F642C5FC}">
      <dsp:nvSpPr>
        <dsp:cNvPr id="0" name=""/>
        <dsp:cNvSpPr/>
      </dsp:nvSpPr>
      <dsp:spPr>
        <a:xfrm>
          <a:off x="0" y="1980218"/>
          <a:ext cx="6096000" cy="35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smtClean="0"/>
            <a:t>Радиоволны – это электромагнитные колебания, распространяющиеся в пространстве со скоростью света</a:t>
          </a:r>
          <a:endParaRPr lang="da-DK" sz="2400" kern="1200" dirty="0"/>
        </a:p>
      </dsp:txBody>
      <dsp:txXfrm>
        <a:off x="0" y="1980218"/>
        <a:ext cx="6096000" cy="357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30036" y="0"/>
          <a:ext cx="7007253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P</a:t>
          </a:r>
          <a:r>
            <a:rPr lang="ru-RU" sz="3200" kern="1200" dirty="0" smtClean="0"/>
            <a:t>адиолюбительские частоты</a:t>
          </a:r>
          <a:endParaRPr lang="da-DK" sz="3200" kern="1200" dirty="0"/>
        </a:p>
      </dsp:txBody>
      <dsp:txXfrm>
        <a:off x="58154" y="28118"/>
        <a:ext cx="6951017" cy="519764"/>
      </dsp:txXfrm>
    </dsp:sp>
    <dsp:sp modelId="{9A6EC334-6D4C-47CD-9198-D51C702147DD}">
      <dsp:nvSpPr>
        <dsp:cNvPr id="0" name=""/>
        <dsp:cNvSpPr/>
      </dsp:nvSpPr>
      <dsp:spPr>
        <a:xfrm>
          <a:off x="0" y="715148"/>
          <a:ext cx="706732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8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144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ru-RU" sz="2800" b="0" i="0" kern="1200" dirty="0" smtClean="0"/>
            <a:t>146 МГц 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 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430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ru-RU" sz="2800" b="0" i="0" kern="1200" dirty="0" smtClean="0"/>
            <a:t>440 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</dsp:txBody>
      <dsp:txXfrm>
        <a:off x="0" y="715148"/>
        <a:ext cx="7067326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0"/>
          <a:ext cx="7003825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Частоты общего пользования</a:t>
          </a:r>
          <a:endParaRPr lang="da-DK" sz="3200" kern="1200" dirty="0"/>
        </a:p>
      </dsp:txBody>
      <dsp:txXfrm>
        <a:off x="28118" y="28118"/>
        <a:ext cx="6947589" cy="519764"/>
      </dsp:txXfrm>
    </dsp:sp>
    <dsp:sp modelId="{9A6EC334-6D4C-47CD-9198-D51C702147DD}">
      <dsp:nvSpPr>
        <dsp:cNvPr id="0" name=""/>
        <dsp:cNvSpPr/>
      </dsp:nvSpPr>
      <dsp:spPr>
        <a:xfrm>
          <a:off x="0" y="766192"/>
          <a:ext cx="727859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9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800" b="0" i="0" kern="1200" smtClean="0"/>
            <a:t>433.075</a:t>
          </a:r>
          <a:r>
            <a:rPr lang="ru-RU" sz="2800" b="0" i="0" kern="1200" smtClean="0"/>
            <a:t> </a:t>
          </a:r>
          <a:r>
            <a:rPr lang="ru-RU" sz="2800" b="0" i="0" kern="1200" smtClean="0">
              <a:latin typeface="Franklin Gothic Book" panose="020B0503020102020204" pitchFamily="34" charset="0"/>
            </a:rPr>
            <a:t>− </a:t>
          </a:r>
          <a:r>
            <a:rPr lang="da-DK" sz="2800" b="0" i="0" kern="1200" smtClean="0"/>
            <a:t>434.775 </a:t>
          </a:r>
          <a:r>
            <a:rPr lang="ru-RU" sz="2800" b="0" i="0" kern="1200" dirty="0" smtClean="0"/>
            <a:t>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800" b="0" i="0" kern="1200" smtClean="0"/>
            <a:t>446.00625</a:t>
          </a:r>
          <a:r>
            <a:rPr lang="ru-RU" sz="2800" b="0" i="0" kern="1200" smtClean="0"/>
            <a:t> </a:t>
          </a:r>
          <a:r>
            <a:rPr lang="ru-RU" sz="2800" b="0" i="0" kern="1200" smtClean="0">
              <a:latin typeface="Franklin Gothic Book" panose="020B0503020102020204" pitchFamily="34" charset="0"/>
            </a:rPr>
            <a:t>− </a:t>
          </a:r>
          <a:r>
            <a:rPr lang="da-DK" sz="2800" b="0" i="0" kern="1200" smtClean="0"/>
            <a:t>446.09375 </a:t>
          </a:r>
          <a:r>
            <a:rPr lang="ru-RU" sz="2800" b="0" i="0" kern="1200" dirty="0" smtClean="0"/>
            <a:t>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</dsp:txBody>
      <dsp:txXfrm>
        <a:off x="0" y="766192"/>
        <a:ext cx="7278592" cy="105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E0AAE-A2C9-46DA-8385-CACD2A8F8D2D}">
      <dsp:nvSpPr>
        <dsp:cNvPr id="0" name=""/>
        <dsp:cNvSpPr/>
      </dsp:nvSpPr>
      <dsp:spPr>
        <a:xfrm rot="10800000">
          <a:off x="1575318" y="2290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Профессиональные</a:t>
          </a:r>
          <a:endParaRPr lang="da-DK" sz="2700" kern="1200" dirty="0"/>
        </a:p>
      </dsp:txBody>
      <dsp:txXfrm rot="10800000">
        <a:off x="1916416" y="2290"/>
        <a:ext cx="4558941" cy="1364392"/>
      </dsp:txXfrm>
    </dsp:sp>
    <dsp:sp modelId="{E55C1716-58FA-44DC-83C5-276E1AA35BB4}">
      <dsp:nvSpPr>
        <dsp:cNvPr id="0" name=""/>
        <dsp:cNvSpPr/>
      </dsp:nvSpPr>
      <dsp:spPr>
        <a:xfrm>
          <a:off x="893122" y="2290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D10CF-7740-46AB-AC20-C69FA777F464}">
      <dsp:nvSpPr>
        <dsp:cNvPr id="0" name=""/>
        <dsp:cNvSpPr/>
      </dsp:nvSpPr>
      <dsp:spPr>
        <a:xfrm rot="10800000">
          <a:off x="1575318" y="1773963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Любительские</a:t>
          </a:r>
          <a:endParaRPr lang="da-DK" sz="2700" kern="1200" dirty="0"/>
        </a:p>
      </dsp:txBody>
      <dsp:txXfrm rot="10800000">
        <a:off x="1916416" y="1773963"/>
        <a:ext cx="4558941" cy="1364392"/>
      </dsp:txXfrm>
    </dsp:sp>
    <dsp:sp modelId="{B9E8FF25-ED92-4AEA-89F0-AC74BCEBBF9E}">
      <dsp:nvSpPr>
        <dsp:cNvPr id="0" name=""/>
        <dsp:cNvSpPr/>
      </dsp:nvSpPr>
      <dsp:spPr>
        <a:xfrm>
          <a:off x="893122" y="1773963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7BC6F-AD64-44DE-AF3A-CD0C86E7ED2A}">
      <dsp:nvSpPr>
        <dsp:cNvPr id="0" name=""/>
        <dsp:cNvSpPr/>
      </dsp:nvSpPr>
      <dsp:spPr>
        <a:xfrm rot="10800000">
          <a:off x="1575318" y="3545637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Безлицензионные</a:t>
          </a:r>
          <a:endParaRPr lang="da-DK" sz="2700" kern="1200" dirty="0"/>
        </a:p>
      </dsp:txBody>
      <dsp:txXfrm rot="10800000">
        <a:off x="1916416" y="3545637"/>
        <a:ext cx="4558941" cy="1364392"/>
      </dsp:txXfrm>
    </dsp:sp>
    <dsp:sp modelId="{72AF5F25-CB54-4ED1-A4F3-7C7083A63A08}">
      <dsp:nvSpPr>
        <dsp:cNvPr id="0" name=""/>
        <dsp:cNvSpPr/>
      </dsp:nvSpPr>
      <dsp:spPr>
        <a:xfrm>
          <a:off x="893122" y="3545637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29839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Минимальный набор органов управления: выключатель питания, регулятор уровня громкости и выбор рабочего канала из ранее запрограммированных.</a:t>
          </a:r>
          <a:endParaRPr lang="da-DK" sz="2000" kern="1200" dirty="0"/>
        </a:p>
      </dsp:txBody>
      <dsp:txXfrm>
        <a:off x="56222" y="86061"/>
        <a:ext cx="7624610" cy="1039274"/>
      </dsp:txXfrm>
    </dsp:sp>
    <dsp:sp modelId="{2D788D2C-8CC1-4820-92F2-129B6E6A6BD6}">
      <dsp:nvSpPr>
        <dsp:cNvPr id="0" name=""/>
        <dsp:cNvSpPr/>
      </dsp:nvSpPr>
      <dsp:spPr>
        <a:xfrm>
          <a:off x="0" y="1239157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Программируются только с помощью ПК</a:t>
          </a:r>
          <a:endParaRPr lang="da-DK" sz="2000" kern="1200" dirty="0"/>
        </a:p>
      </dsp:txBody>
      <dsp:txXfrm>
        <a:off x="56222" y="1295379"/>
        <a:ext cx="7624610" cy="1039274"/>
      </dsp:txXfrm>
    </dsp:sp>
    <dsp:sp modelId="{4050BE67-4059-4A0B-A4DA-0B35E960EC17}">
      <dsp:nvSpPr>
        <dsp:cNvPr id="0" name=""/>
        <dsp:cNvSpPr/>
      </dsp:nvSpPr>
      <dsp:spPr>
        <a:xfrm>
          <a:off x="0" y="2448476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Максимальное количество каналов часто не  больше 16</a:t>
          </a:r>
          <a:endParaRPr lang="da-DK" sz="2000" kern="1200" dirty="0"/>
        </a:p>
      </dsp:txBody>
      <dsp:txXfrm>
        <a:off x="56222" y="2504698"/>
        <a:ext cx="7624610" cy="1039274"/>
      </dsp:txXfrm>
    </dsp:sp>
    <dsp:sp modelId="{31D1C33D-9231-4271-AD8E-4D2CDF07CB7C}">
      <dsp:nvSpPr>
        <dsp:cNvPr id="0" name=""/>
        <dsp:cNvSpPr/>
      </dsp:nvSpPr>
      <dsp:spPr>
        <a:xfrm>
          <a:off x="0" y="3657795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Качественные</a:t>
          </a:r>
          <a:r>
            <a:rPr lang="ru-RU" sz="2000" kern="1200" smtClean="0"/>
            <a:t>, высоконадежные.</a:t>
          </a: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Часто предназначены для использования в экстремальных ситуациях: </a:t>
          </a:r>
          <a:r>
            <a:rPr lang="ru-RU" sz="2000" kern="1200" dirty="0" err="1" smtClean="0"/>
            <a:t>противоударные</a:t>
          </a:r>
          <a:r>
            <a:rPr lang="ru-RU" sz="2000" kern="1200" dirty="0" smtClean="0"/>
            <a:t>, с пыле и </a:t>
          </a:r>
          <a:r>
            <a:rPr lang="ru-RU" sz="2000" kern="1200" dirty="0" err="1" smtClean="0"/>
            <a:t>влагозащитой</a:t>
          </a:r>
          <a:endParaRPr lang="ru-RU" sz="2000" kern="1200" dirty="0"/>
        </a:p>
      </dsp:txBody>
      <dsp:txXfrm>
        <a:off x="56222" y="3714017"/>
        <a:ext cx="7624610" cy="1039274"/>
      </dsp:txXfrm>
    </dsp:sp>
    <dsp:sp modelId="{4BB83CAB-411E-434C-9A75-F827930A0DED}">
      <dsp:nvSpPr>
        <dsp:cNvPr id="0" name=""/>
        <dsp:cNvSpPr/>
      </dsp:nvSpPr>
      <dsp:spPr>
        <a:xfrm>
          <a:off x="0" y="4867114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Дорогие</a:t>
          </a:r>
          <a:endParaRPr lang="ru-RU" sz="2000" kern="1200" dirty="0"/>
        </a:p>
      </dsp:txBody>
      <dsp:txXfrm>
        <a:off x="56222" y="4923336"/>
        <a:ext cx="7624610" cy="1039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6781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Позволяют производить все манипуляции по установке частот, режимов работ, и функций в ручном режиме</a:t>
          </a:r>
          <a:endParaRPr lang="da-DK" sz="2500" kern="1200" dirty="0"/>
        </a:p>
      </dsp:txBody>
      <dsp:txXfrm>
        <a:off x="64254" y="132066"/>
        <a:ext cx="7608546" cy="1187742"/>
      </dsp:txXfrm>
    </dsp:sp>
    <dsp:sp modelId="{2D788D2C-8CC1-4820-92F2-129B6E6A6BD6}">
      <dsp:nvSpPr>
        <dsp:cNvPr id="0" name=""/>
        <dsp:cNvSpPr/>
      </dsp:nvSpPr>
      <dsp:spPr>
        <a:xfrm>
          <a:off x="0" y="145606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Самого разного качества, </a:t>
          </a:r>
          <a:br>
            <a:rPr lang="ru-RU" sz="2500" kern="1200" dirty="0" smtClean="0"/>
          </a:br>
          <a:r>
            <a:rPr lang="ru-RU" sz="2500" kern="1200" dirty="0" smtClean="0"/>
            <a:t>существуют </a:t>
          </a:r>
          <a:r>
            <a:rPr lang="ru-RU" sz="2500" kern="1200" dirty="0" err="1" smtClean="0"/>
            <a:t>противоударные</a:t>
          </a:r>
          <a:r>
            <a:rPr lang="ru-RU" sz="2500" kern="1200" dirty="0" smtClean="0"/>
            <a:t>, с пыле- и </a:t>
          </a:r>
          <a:r>
            <a:rPr lang="ru-RU" sz="2500" kern="1200" dirty="0" err="1" smtClean="0"/>
            <a:t>влагозащитой</a:t>
          </a:r>
          <a:r>
            <a:rPr lang="ru-RU" sz="2500" kern="1200" dirty="0" smtClean="0"/>
            <a:t>	</a:t>
          </a:r>
          <a:endParaRPr lang="da-DK" sz="2500" kern="1200" dirty="0"/>
        </a:p>
      </dsp:txBody>
      <dsp:txXfrm>
        <a:off x="64254" y="1520316"/>
        <a:ext cx="7608546" cy="1187742"/>
      </dsp:txXfrm>
    </dsp:sp>
    <dsp:sp modelId="{4050BE67-4059-4A0B-A4DA-0B35E960EC17}">
      <dsp:nvSpPr>
        <dsp:cNvPr id="0" name=""/>
        <dsp:cNvSpPr/>
      </dsp:nvSpPr>
      <dsp:spPr>
        <a:xfrm>
          <a:off x="0" y="284431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Самого разного ценового диапазона</a:t>
          </a:r>
          <a:endParaRPr lang="da-DK" sz="2500" kern="1200" dirty="0"/>
        </a:p>
      </dsp:txBody>
      <dsp:txXfrm>
        <a:off x="64254" y="2908566"/>
        <a:ext cx="7608546" cy="1187742"/>
      </dsp:txXfrm>
    </dsp:sp>
    <dsp:sp modelId="{4070F4FA-3DD8-49EF-ADA4-A7105BEAEC04}">
      <dsp:nvSpPr>
        <dsp:cNvPr id="0" name=""/>
        <dsp:cNvSpPr/>
      </dsp:nvSpPr>
      <dsp:spPr>
        <a:xfrm>
          <a:off x="0" y="4248471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Набор функций, качество, цена </a:t>
          </a:r>
          <a:br>
            <a:rPr lang="ru-RU" sz="2500" kern="1200" dirty="0" smtClean="0"/>
          </a:br>
          <a:r>
            <a:rPr lang="ru-RU" sz="2500" kern="1200" dirty="0" smtClean="0"/>
            <a:t>зависят от производителя</a:t>
          </a:r>
          <a:endParaRPr lang="da-DK" sz="2500" kern="1200" dirty="0"/>
        </a:p>
      </dsp:txBody>
      <dsp:txXfrm>
        <a:off x="64254" y="4312725"/>
        <a:ext cx="7608546" cy="1187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407144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Выпускаются исключительно для работы на частотах общего пользования - LPD и PMR.</a:t>
          </a:r>
          <a:endParaRPr lang="da-DK" sz="1800" kern="1200" dirty="0"/>
        </a:p>
      </dsp:txBody>
      <dsp:txXfrm>
        <a:off x="63740" y="470884"/>
        <a:ext cx="7609574" cy="1178239"/>
      </dsp:txXfrm>
    </dsp:sp>
    <dsp:sp modelId="{2D788D2C-8CC1-4820-92F2-129B6E6A6BD6}">
      <dsp:nvSpPr>
        <dsp:cNvPr id="0" name=""/>
        <dsp:cNvSpPr/>
      </dsp:nvSpPr>
      <dsp:spPr>
        <a:xfrm>
          <a:off x="0" y="1764704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Номера каналов привязаны к частотной сетке </a:t>
          </a:r>
          <a:r>
            <a:rPr lang="en-US" sz="1800" kern="1200" dirty="0" smtClean="0"/>
            <a:t>LPD </a:t>
          </a:r>
          <a:r>
            <a:rPr lang="ru-RU" sz="1800" kern="1200" dirty="0" smtClean="0"/>
            <a:t>или </a:t>
          </a:r>
          <a:r>
            <a:rPr lang="en-US" sz="1800" kern="1200" dirty="0" smtClean="0"/>
            <a:t>PMR</a:t>
          </a:r>
          <a:r>
            <a:rPr lang="ru-RU" sz="1800" kern="1200" dirty="0" smtClean="0"/>
            <a:t>.</a:t>
          </a:r>
          <a:r>
            <a:rPr lang="en-US" sz="1800" kern="1200" dirty="0" smtClean="0"/>
            <a:t> </a:t>
          </a:r>
          <a:r>
            <a:rPr lang="ru-RU" sz="1800" kern="1200" dirty="0" smtClean="0"/>
            <a:t>Поменять их нельзя. Не программируются	</a:t>
          </a:r>
          <a:endParaRPr lang="da-DK" sz="1800" kern="1200" dirty="0"/>
        </a:p>
      </dsp:txBody>
      <dsp:txXfrm>
        <a:off x="63740" y="1828444"/>
        <a:ext cx="7609574" cy="1178239"/>
      </dsp:txXfrm>
    </dsp:sp>
    <dsp:sp modelId="{4050BE67-4059-4A0B-A4DA-0B35E960EC17}">
      <dsp:nvSpPr>
        <dsp:cNvPr id="0" name=""/>
        <dsp:cNvSpPr/>
      </dsp:nvSpPr>
      <dsp:spPr>
        <a:xfrm>
          <a:off x="0" y="3122263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Выходная мощность в соответствии с законодательством 0,01 Вт для </a:t>
          </a:r>
          <a:r>
            <a:rPr lang="en-US" sz="1800" kern="1200" dirty="0" smtClean="0"/>
            <a:t>LPD </a:t>
          </a:r>
          <a:r>
            <a:rPr lang="ru-RU" sz="1800" kern="1200" dirty="0" smtClean="0"/>
            <a:t>и 0,5 Вт для PMR диапазонов</a:t>
          </a:r>
          <a:r>
            <a:rPr lang="da-DK" sz="1800" kern="1200" dirty="0" smtClean="0"/>
            <a:t>. </a:t>
          </a:r>
          <a:endParaRPr lang="en-US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Можно использовать для работы при штабе в группе обеспечения, в цепях при прочесах и пр. небольших группах на небольших расстояниях</a:t>
          </a:r>
          <a:endParaRPr lang="da-DK" sz="1800" kern="1200" dirty="0"/>
        </a:p>
      </dsp:txBody>
      <dsp:txXfrm>
        <a:off x="63740" y="3186003"/>
        <a:ext cx="7609574" cy="1178239"/>
      </dsp:txXfrm>
    </dsp:sp>
    <dsp:sp modelId="{5A412E6A-0800-4EFC-AB68-D38BE7393B81}">
      <dsp:nvSpPr>
        <dsp:cNvPr id="0" name=""/>
        <dsp:cNvSpPr/>
      </dsp:nvSpPr>
      <dsp:spPr>
        <a:xfrm>
          <a:off x="0" y="4479823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Дешевые, хотя некоторые модели  могут быть дороже простых моделей радиолюбительских радиостанций</a:t>
          </a:r>
          <a:endParaRPr lang="ru-RU" sz="1800" kern="1200" dirty="0"/>
        </a:p>
      </dsp:txBody>
      <dsp:txXfrm>
        <a:off x="63740" y="4543563"/>
        <a:ext cx="7609574" cy="1178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49834" y="152032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1.</a:t>
          </a:r>
          <a:endParaRPr lang="da-DK" sz="2100" kern="1200" dirty="0"/>
        </a:p>
      </dsp:txBody>
      <dsp:txXfrm rot="-5400000">
        <a:off x="1" y="351811"/>
        <a:ext cx="699225" cy="299668"/>
      </dsp:txXfrm>
    </dsp:sp>
    <dsp:sp modelId="{43E2C0E5-885E-41D0-8C94-70B3C43BF2F1}">
      <dsp:nvSpPr>
        <dsp:cNvPr id="0" name=""/>
        <dsp:cNvSpPr/>
      </dsp:nvSpPr>
      <dsp:spPr>
        <a:xfrm rot="5400000">
          <a:off x="4210800" y="-3509375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работать без антенны</a:t>
          </a:r>
          <a:endParaRPr lang="da-DK" sz="2400" kern="1200" dirty="0"/>
        </a:p>
      </dsp:txBody>
      <dsp:txXfrm rot="-5400000">
        <a:off x="699226" y="33894"/>
        <a:ext cx="7640735" cy="585891"/>
      </dsp:txXfrm>
    </dsp:sp>
    <dsp:sp modelId="{B4C32EF9-DA41-460C-A286-6D855E60A948}">
      <dsp:nvSpPr>
        <dsp:cNvPr id="0" name=""/>
        <dsp:cNvSpPr/>
      </dsp:nvSpPr>
      <dsp:spPr>
        <a:xfrm rot="5400000">
          <a:off x="-149834" y="1032700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2.</a:t>
          </a:r>
          <a:endParaRPr lang="da-DK" sz="2100" kern="1200" dirty="0"/>
        </a:p>
      </dsp:txBody>
      <dsp:txXfrm rot="-5400000">
        <a:off x="1" y="1232479"/>
        <a:ext cx="699225" cy="299668"/>
      </dsp:txXfrm>
    </dsp:sp>
    <dsp:sp modelId="{1C05E95A-8C2B-433A-8EA8-1AA5FF217845}">
      <dsp:nvSpPr>
        <dsp:cNvPr id="0" name=""/>
        <dsp:cNvSpPr/>
      </dsp:nvSpPr>
      <dsp:spPr>
        <a:xfrm rot="5400000">
          <a:off x="4210800" y="-2628708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подвергать механическим воздействиям</a:t>
          </a:r>
          <a:endParaRPr lang="da-DK" sz="2400" kern="1200" dirty="0"/>
        </a:p>
      </dsp:txBody>
      <dsp:txXfrm rot="-5400000">
        <a:off x="699226" y="914561"/>
        <a:ext cx="7640735" cy="585891"/>
      </dsp:txXfrm>
    </dsp:sp>
    <dsp:sp modelId="{D7B718A6-5400-456E-86A9-FBCE7A31B5A4}">
      <dsp:nvSpPr>
        <dsp:cNvPr id="0" name=""/>
        <dsp:cNvSpPr/>
      </dsp:nvSpPr>
      <dsp:spPr>
        <a:xfrm rot="5400000">
          <a:off x="-149834" y="1913368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3.</a:t>
          </a:r>
          <a:endParaRPr lang="da-DK" sz="2100" kern="1200" dirty="0"/>
        </a:p>
      </dsp:txBody>
      <dsp:txXfrm rot="-5400000">
        <a:off x="1" y="2113147"/>
        <a:ext cx="699225" cy="299668"/>
      </dsp:txXfrm>
    </dsp:sp>
    <dsp:sp modelId="{D2F289DF-E352-404F-B00B-FF557FA0AFFA}">
      <dsp:nvSpPr>
        <dsp:cNvPr id="0" name=""/>
        <dsp:cNvSpPr/>
      </dsp:nvSpPr>
      <dsp:spPr>
        <a:xfrm rot="5400000">
          <a:off x="4210800" y="-1748040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попадании влаги, немедленно снять аккумулятор</a:t>
          </a:r>
          <a:endParaRPr lang="da-DK" sz="2400" kern="1200" dirty="0"/>
        </a:p>
      </dsp:txBody>
      <dsp:txXfrm rot="-5400000">
        <a:off x="699226" y="1795229"/>
        <a:ext cx="7640735" cy="585891"/>
      </dsp:txXfrm>
    </dsp:sp>
    <dsp:sp modelId="{820A7BE6-1069-48AC-9CF6-328EC6B32339}">
      <dsp:nvSpPr>
        <dsp:cNvPr id="0" name=""/>
        <dsp:cNvSpPr/>
      </dsp:nvSpPr>
      <dsp:spPr>
        <a:xfrm rot="5400000">
          <a:off x="-149834" y="2794035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4.</a:t>
          </a:r>
          <a:endParaRPr lang="da-DK" sz="2100" kern="1200" dirty="0"/>
        </a:p>
      </dsp:txBody>
      <dsp:txXfrm rot="-5400000">
        <a:off x="1" y="2993814"/>
        <a:ext cx="699225" cy="299668"/>
      </dsp:txXfrm>
    </dsp:sp>
    <dsp:sp modelId="{A78A72B5-9B7F-4AAE-A7AA-E071F35DC232}">
      <dsp:nvSpPr>
        <dsp:cNvPr id="0" name=""/>
        <dsp:cNvSpPr/>
      </dsp:nvSpPr>
      <dsp:spPr>
        <a:xfrm rot="5400000">
          <a:off x="4210800" y="-867372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работе на морозе хранить в тепле</a:t>
          </a:r>
          <a:endParaRPr lang="da-DK" sz="2400" kern="1200" dirty="0"/>
        </a:p>
      </dsp:txBody>
      <dsp:txXfrm rot="-5400000">
        <a:off x="699226" y="2675897"/>
        <a:ext cx="7640735" cy="585891"/>
      </dsp:txXfrm>
    </dsp:sp>
    <dsp:sp modelId="{AC8E4A9C-0732-4078-AB62-2716E1F3E320}">
      <dsp:nvSpPr>
        <dsp:cNvPr id="0" name=""/>
        <dsp:cNvSpPr/>
      </dsp:nvSpPr>
      <dsp:spPr>
        <a:xfrm rot="5400000">
          <a:off x="-149834" y="3674703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da-DK" sz="2100" kern="1200" dirty="0"/>
        </a:p>
      </dsp:txBody>
      <dsp:txXfrm rot="-5400000">
        <a:off x="1" y="3874482"/>
        <a:ext cx="699225" cy="299668"/>
      </dsp:txXfrm>
    </dsp:sp>
    <dsp:sp modelId="{E83A3E04-6202-4DB8-9FB1-36AFDFAC80A1}">
      <dsp:nvSpPr>
        <dsp:cNvPr id="0" name=""/>
        <dsp:cNvSpPr/>
      </dsp:nvSpPr>
      <dsp:spPr>
        <a:xfrm rot="5400000">
          <a:off x="4210800" y="13294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работать в грозу</a:t>
          </a:r>
          <a:endParaRPr lang="da-DK" sz="2400" kern="1200" dirty="0"/>
        </a:p>
      </dsp:txBody>
      <dsp:txXfrm rot="-5400000">
        <a:off x="699226" y="3556564"/>
        <a:ext cx="7640735" cy="58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72F5-34A9-44C3-A8AB-A33E4008119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97E9-5E6D-41D4-BFC5-260272F86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7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2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D0378-34A6-4C7F-B5C2-968BFD889C09}" type="datetimeFigureOut">
              <a:rPr lang="da-DK" smtClean="0"/>
              <a:pPr/>
              <a:t>05-04-2019</a:t>
            </a:fld>
            <a:endParaRPr lang="da-D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80" y="332656"/>
            <a:ext cx="3289544" cy="43899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pic>
        <p:nvPicPr>
          <p:cNvPr id="7" name="Picture 7" descr="bi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248" y="1412776"/>
            <a:ext cx="9144000" cy="2154955"/>
          </a:xfrm>
          <a:prstGeom prst="rect">
            <a:avLst/>
          </a:prstGeom>
        </p:spPr>
      </p:pic>
      <p:pic>
        <p:nvPicPr>
          <p:cNvPr id="9" name="Picture 6" descr="bil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68" y="3567731"/>
            <a:ext cx="9144000" cy="2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3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683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LPD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/>
              <a:t>Low</a:t>
            </a:r>
            <a:r>
              <a:rPr lang="ru-RU" sz="2800" dirty="0"/>
              <a:t> </a:t>
            </a:r>
            <a:r>
              <a:rPr lang="ru-RU" sz="2800" dirty="0" err="1"/>
              <a:t>Power</a:t>
            </a:r>
            <a:r>
              <a:rPr lang="ru-RU" sz="2800" dirty="0"/>
              <a:t> </a:t>
            </a:r>
            <a:r>
              <a:rPr lang="ru-RU" sz="2800" dirty="0" err="1"/>
              <a:t>Device</a:t>
            </a:r>
            <a:r>
              <a:rPr lang="ru-RU" sz="2800" dirty="0"/>
              <a:t>) — диапазон радиочастот для маломощных </a:t>
            </a:r>
            <a:r>
              <a:rPr lang="ru-RU" sz="2800" dirty="0" smtClean="0"/>
              <a:t>устройств 433,075-434,775</a:t>
            </a:r>
            <a:r>
              <a:rPr lang="ru-RU" sz="2800" dirty="0"/>
              <a:t> МГц с шагом </a:t>
            </a:r>
            <a:r>
              <a:rPr lang="ru-RU" sz="2800" dirty="0" smtClean="0"/>
              <a:t>25 </a:t>
            </a:r>
            <a:r>
              <a:rPr lang="ru-RU" sz="2800" dirty="0"/>
              <a:t>кГц</a:t>
            </a:r>
          </a:p>
          <a:p>
            <a:r>
              <a:rPr lang="ru-RU" sz="2400" dirty="0"/>
              <a:t>В диапазоне LPD предусмотрено 69 частотных </a:t>
            </a:r>
            <a:r>
              <a:rPr lang="ru-RU" sz="2400" dirty="0" smtClean="0"/>
              <a:t>каналов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РФ использование устройств и радиостанций диапазона LPD разрешается при условии, что излучаемая мощность не превышает </a:t>
            </a:r>
            <a:r>
              <a:rPr lang="ru-RU" sz="2400" b="1" dirty="0">
                <a:solidFill>
                  <a:srgbClr val="FF0000"/>
                </a:solidFill>
              </a:rPr>
              <a:t>10 </a:t>
            </a:r>
            <a:r>
              <a:rPr lang="ru-RU" sz="2400" b="1" dirty="0" smtClean="0">
                <a:solidFill>
                  <a:srgbClr val="FF0000"/>
                </a:solidFill>
              </a:rPr>
              <a:t>мВт (0,01Вт)</a:t>
            </a:r>
            <a:endParaRPr lang="ru-RU" sz="2400" dirty="0"/>
          </a:p>
          <a:p>
            <a:endParaRPr lang="da-DK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30027"/>
            <a:ext cx="868087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PMR </a:t>
            </a:r>
            <a:r>
              <a:rPr lang="ru-RU" sz="2800" b="1" dirty="0"/>
              <a:t>(</a:t>
            </a:r>
            <a:r>
              <a:rPr lang="ru-RU" sz="2800" b="1" dirty="0" err="1"/>
              <a:t>Personal</a:t>
            </a:r>
            <a:r>
              <a:rPr lang="ru-RU" sz="2800" b="1" dirty="0"/>
              <a:t> </a:t>
            </a:r>
            <a:r>
              <a:rPr lang="ru-RU" sz="2800" b="1" dirty="0" err="1"/>
              <a:t>Mobile</a:t>
            </a:r>
            <a:r>
              <a:rPr lang="ru-RU" sz="2800" b="1" dirty="0"/>
              <a:t> </a:t>
            </a:r>
            <a:r>
              <a:rPr lang="ru-RU" sz="2800" b="1" dirty="0" err="1"/>
              <a:t>Radio</a:t>
            </a:r>
            <a:r>
              <a:rPr lang="ru-RU" sz="2800" b="1" dirty="0"/>
              <a:t>)</a:t>
            </a:r>
            <a:r>
              <a:rPr lang="ru-RU" sz="2800" dirty="0"/>
              <a:t> — </a:t>
            </a:r>
            <a:r>
              <a:rPr lang="en-US" sz="2800" dirty="0" err="1" smtClean="0"/>
              <a:t>c</a:t>
            </a:r>
            <a:r>
              <a:rPr lang="ru-RU" sz="2800" dirty="0" err="1" smtClean="0"/>
              <a:t>тандарт</a:t>
            </a:r>
            <a:r>
              <a:rPr lang="ru-RU" sz="2800" dirty="0" smtClean="0"/>
              <a:t> </a:t>
            </a:r>
            <a:r>
              <a:rPr lang="ru-RU" sz="2800" dirty="0"/>
              <a:t>безлицензионной </a:t>
            </a:r>
            <a:r>
              <a:rPr lang="ru-RU" sz="2800" dirty="0" smtClean="0"/>
              <a:t>радиосвязи</a:t>
            </a:r>
            <a:endParaRPr lang="ru-RU" sz="2800" dirty="0"/>
          </a:p>
          <a:p>
            <a:r>
              <a:rPr lang="ru-RU" sz="2400" dirty="0" smtClean="0"/>
              <a:t>8 </a:t>
            </a:r>
            <a:r>
              <a:rPr lang="ru-RU" sz="2400" dirty="0"/>
              <a:t>частотных каналов с шагом 12,5 кГц, в диапазоне 446,00625 </a:t>
            </a:r>
            <a:r>
              <a:rPr lang="ru-RU" sz="2400" dirty="0" smtClean="0">
                <a:latin typeface="Franklin Gothic Book" panose="020B0503020102020204" pitchFamily="34" charset="0"/>
              </a:rPr>
              <a:t>−</a:t>
            </a:r>
            <a:r>
              <a:rPr lang="ru-RU" sz="2400" dirty="0" smtClean="0"/>
              <a:t> </a:t>
            </a:r>
            <a:r>
              <a:rPr lang="ru-RU" sz="2400" dirty="0"/>
              <a:t>446,09375 </a:t>
            </a:r>
            <a:r>
              <a:rPr lang="ru-RU" sz="2400" dirty="0" smtClean="0"/>
              <a:t>МГц</a:t>
            </a:r>
          </a:p>
          <a:p>
            <a:r>
              <a:rPr lang="ru-RU" sz="2400" dirty="0" smtClean="0"/>
              <a:t>Максимальная </a:t>
            </a:r>
            <a:r>
              <a:rPr lang="ru-RU" sz="2400" dirty="0"/>
              <a:t>разрешённая мощность для передатчиков радиостанций в этом стандарте </a:t>
            </a:r>
            <a:r>
              <a:rPr lang="en-US" sz="2400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0,5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Вт</a:t>
            </a:r>
            <a:endParaRPr lang="en-US" sz="2400" dirty="0" smtClean="0"/>
          </a:p>
          <a:p>
            <a:pPr marL="400050" lvl="1" indent="0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471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0878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/>
              <a:t>Во время радиосвязи запрещается</a:t>
            </a:r>
            <a:r>
              <a:rPr lang="da-DK" sz="11200" dirty="0" smtClean="0"/>
              <a:t>:</a:t>
            </a:r>
          </a:p>
          <a:p>
            <a:pPr marL="0" indent="0">
              <a:buNone/>
            </a:pPr>
            <a:endParaRPr lang="ru-RU" sz="4000" dirty="0" smtClean="0"/>
          </a:p>
          <a:p>
            <a:pPr lvl="0"/>
            <a:r>
              <a:rPr lang="ru-RU" sz="9600" dirty="0" smtClean="0">
                <a:latin typeface="Arial" panose="020B0604020202020204" pitchFamily="34" charset="0"/>
              </a:rPr>
              <a:t>вести </a:t>
            </a:r>
            <a:r>
              <a:rPr lang="ru-RU" sz="9600" dirty="0">
                <a:latin typeface="Arial" panose="020B0604020202020204" pitchFamily="34" charset="0"/>
              </a:rPr>
              <a:t>передачи на неразрешенных </a:t>
            </a:r>
            <a:r>
              <a:rPr lang="ru-RU" sz="9600" dirty="0" smtClean="0">
                <a:latin typeface="Arial" panose="020B0604020202020204" pitchFamily="34" charset="0"/>
              </a:rPr>
              <a:t>частотах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вести передачи, </a:t>
            </a:r>
            <a:r>
              <a:rPr lang="ru-RU" sz="9600" dirty="0">
                <a:latin typeface="Arial" panose="020B0604020202020204" pitchFamily="34" charset="0"/>
              </a:rPr>
              <a:t>способные создать </a:t>
            </a:r>
            <a:r>
              <a:rPr lang="ru-RU" sz="9600" dirty="0" smtClean="0">
                <a:latin typeface="Arial" panose="020B0604020202020204" pitchFamily="34" charset="0"/>
              </a:rPr>
              <a:t>помехи </a:t>
            </a:r>
            <a:r>
              <a:rPr lang="ru-RU" sz="9600" dirty="0">
                <a:latin typeface="Arial" panose="020B0604020202020204" pitchFamily="34" charset="0"/>
              </a:rPr>
              <a:t>работе других станций или </a:t>
            </a:r>
            <a:r>
              <a:rPr lang="ru-RU" sz="9600" dirty="0" err="1" smtClean="0">
                <a:latin typeface="Arial" panose="020B0604020202020204" pitchFamily="34" charset="0"/>
              </a:rPr>
              <a:t>радиослужб</a:t>
            </a:r>
            <a:r>
              <a:rPr lang="ru-RU" sz="9600" dirty="0" smtClean="0">
                <a:latin typeface="Arial" panose="020B0604020202020204" pitchFamily="34" charset="0"/>
              </a:rPr>
              <a:t> (в </a:t>
            </a:r>
            <a:r>
              <a:rPr lang="ru-RU" sz="9600" dirty="0" err="1" smtClean="0">
                <a:latin typeface="Arial" panose="020B0604020202020204" pitchFamily="34" charset="0"/>
              </a:rPr>
              <a:t>т.ч</a:t>
            </a:r>
            <a:r>
              <a:rPr lang="ru-RU" sz="9600" dirty="0" smtClean="0">
                <a:latin typeface="Arial" panose="020B0604020202020204" pitchFamily="34" charset="0"/>
              </a:rPr>
              <a:t>. радиолюбителям)</a:t>
            </a:r>
            <a:endParaRPr lang="da-DK" sz="9600" dirty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вести </a:t>
            </a:r>
            <a:r>
              <a:rPr lang="ru-RU" sz="9600" dirty="0">
                <a:latin typeface="Arial" panose="020B0604020202020204" pitchFamily="34" charset="0"/>
              </a:rPr>
              <a:t>передачи с ложным или вводящим в заблуждение опознаванием, а также передачи без </a:t>
            </a:r>
            <a:r>
              <a:rPr lang="ru-RU" sz="9600" dirty="0" smtClean="0">
                <a:latin typeface="Arial" panose="020B0604020202020204" pitchFamily="34" charset="0"/>
              </a:rPr>
              <a:t>опознавания (без позывных)</a:t>
            </a:r>
          </a:p>
          <a:p>
            <a:r>
              <a:rPr lang="ru-RU" sz="9600" dirty="0">
                <a:latin typeface="Arial" panose="020B0604020202020204" pitchFamily="34" charset="0"/>
              </a:rPr>
              <a:t>передавать</a:t>
            </a:r>
            <a:r>
              <a:rPr lang="da-DK" sz="9600" dirty="0">
                <a:latin typeface="Arial" panose="020B0604020202020204" pitchFamily="34" charset="0"/>
              </a:rPr>
              <a:t> </a:t>
            </a:r>
            <a:r>
              <a:rPr lang="ru-RU" sz="9600" dirty="0">
                <a:latin typeface="Arial" panose="020B0604020202020204" pitchFamily="34" charset="0"/>
              </a:rPr>
              <a:t>ложную или вводящую в заблуждение</a:t>
            </a:r>
            <a:r>
              <a:rPr lang="da-DK" sz="9600" dirty="0">
                <a:latin typeface="Arial" panose="020B0604020202020204" pitchFamily="34" charset="0"/>
              </a:rPr>
              <a:t> </a:t>
            </a:r>
            <a:r>
              <a:rPr lang="ru-RU" sz="9600" dirty="0">
                <a:latin typeface="Arial" panose="020B0604020202020204" pitchFamily="34" charset="0"/>
              </a:rPr>
              <a:t>информацию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увеличивать </a:t>
            </a:r>
            <a:r>
              <a:rPr lang="ru-RU" sz="9600" dirty="0">
                <a:latin typeface="Arial" panose="020B0604020202020204" pitchFamily="34" charset="0"/>
              </a:rPr>
              <a:t>мощность радиопередающих станций сверх </a:t>
            </a:r>
            <a:r>
              <a:rPr lang="ru-RU" sz="9600" dirty="0" smtClean="0">
                <a:latin typeface="Arial" panose="020B0604020202020204" pitchFamily="34" charset="0"/>
              </a:rPr>
              <a:t>разрешенной</a:t>
            </a:r>
            <a:endParaRPr lang="da-DK" sz="9600" dirty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работать находясь </a:t>
            </a:r>
            <a:r>
              <a:rPr lang="ru-RU" sz="9600" dirty="0">
                <a:latin typeface="Arial" panose="020B0604020202020204" pitchFamily="34" charset="0"/>
              </a:rPr>
              <a:t>в состоянии наркотического или алкогольного </a:t>
            </a:r>
            <a:r>
              <a:rPr lang="ru-RU" sz="9600" dirty="0" smtClean="0">
                <a:latin typeface="Arial" panose="020B0604020202020204" pitchFamily="34" charset="0"/>
              </a:rPr>
              <a:t>опьянения</a:t>
            </a:r>
            <a:endParaRPr lang="en-US" sz="9600" dirty="0" smtClean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Использовать ненормативную лексику</a:t>
            </a:r>
          </a:p>
          <a:p>
            <a:endParaRPr lang="ru-RU" dirty="0"/>
          </a:p>
          <a:p>
            <a:endParaRPr lang="da-DK" sz="3600" dirty="0"/>
          </a:p>
          <a:p>
            <a:pPr lvl="0"/>
            <a:endParaRPr lang="da-DK" sz="3600" dirty="0"/>
          </a:p>
          <a:p>
            <a:endParaRPr lang="da-DK" sz="3600" dirty="0"/>
          </a:p>
          <a:p>
            <a:pPr lvl="0"/>
            <a:endParaRPr lang="da-DK" sz="3600" dirty="0"/>
          </a:p>
          <a:p>
            <a:endParaRPr lang="en-US" sz="3400" dirty="0" smtClean="0"/>
          </a:p>
          <a:p>
            <a:pPr marL="400050" lvl="1" indent="0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14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Можно слушать всё, что передается в радиоэфире</a:t>
            </a:r>
          </a:p>
          <a:p>
            <a:r>
              <a:rPr lang="ru-RU" sz="2400" dirty="0" smtClean="0"/>
              <a:t>Пользоваться безлицензионными диапазонами, соблюдая предписанную мощность</a:t>
            </a:r>
          </a:p>
          <a:p>
            <a:r>
              <a:rPr lang="ru-RU" sz="2400" dirty="0" smtClean="0"/>
              <a:t>Пользоваться радиолюбительским диапазоном, сдав квалификационный экзамен </a:t>
            </a:r>
            <a:r>
              <a:rPr lang="ru-RU" sz="2400" dirty="0"/>
              <a:t>на </a:t>
            </a:r>
            <a:r>
              <a:rPr lang="ru-RU" sz="2400" dirty="0" smtClean="0"/>
              <a:t>радиолюбительскую категорию</a:t>
            </a:r>
          </a:p>
          <a:p>
            <a:r>
              <a:rPr lang="ru-RU" sz="2400" dirty="0" smtClean="0"/>
              <a:t>Подавать сигналы бедствия «</a:t>
            </a:r>
            <a:r>
              <a:rPr lang="en-US" sz="2400" dirty="0" smtClean="0"/>
              <a:t>SOS</a:t>
            </a:r>
            <a:r>
              <a:rPr lang="ru-RU" sz="2400" dirty="0" smtClean="0"/>
              <a:t>»и «</a:t>
            </a:r>
            <a:r>
              <a:rPr lang="en-US" sz="2400" dirty="0" err="1" smtClean="0"/>
              <a:t>MayDay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на любых частотах в исключительных случаях при непосредственной угрозе жизни и здоровью граждан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68826"/>
            <a:ext cx="8686800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Что можно</a:t>
            </a:r>
            <a:r>
              <a:rPr lang="ru-RU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886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42" name="Content Placeholder 4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Дальность радиосвязи зависит от большого </a:t>
            </a:r>
            <a:r>
              <a:rPr lang="ru-RU" dirty="0" smtClean="0"/>
              <a:t>числа факторов:</a:t>
            </a:r>
          </a:p>
          <a:p>
            <a:pPr lvl="1"/>
            <a:r>
              <a:rPr lang="ru-RU" dirty="0" smtClean="0"/>
              <a:t>Рельеф местности</a:t>
            </a:r>
          </a:p>
          <a:p>
            <a:pPr lvl="1"/>
            <a:r>
              <a:rPr lang="ru-RU" dirty="0" smtClean="0"/>
              <a:t>Антенны: </a:t>
            </a:r>
            <a:r>
              <a:rPr lang="ru-RU" dirty="0"/>
              <a:t>т</a:t>
            </a:r>
            <a:r>
              <a:rPr lang="ru-RU" dirty="0" smtClean="0"/>
              <a:t>ип</a:t>
            </a:r>
            <a:r>
              <a:rPr lang="ru-RU" dirty="0"/>
              <a:t>, конструкция и высота </a:t>
            </a:r>
            <a:r>
              <a:rPr lang="ru-RU" dirty="0" smtClean="0"/>
              <a:t>установки</a:t>
            </a:r>
          </a:p>
          <a:p>
            <a:pPr lvl="1"/>
            <a:r>
              <a:rPr lang="ru-RU" dirty="0" smtClean="0"/>
              <a:t>Электромагнитная обстановка</a:t>
            </a:r>
          </a:p>
          <a:p>
            <a:pPr lvl="1"/>
            <a:r>
              <a:rPr lang="ru-RU" dirty="0" smtClean="0"/>
              <a:t>Параметры </a:t>
            </a:r>
            <a:r>
              <a:rPr lang="ru-RU" dirty="0"/>
              <a:t>приемопередающего </a:t>
            </a:r>
            <a:r>
              <a:rPr lang="ru-RU" dirty="0" smtClean="0"/>
              <a:t>оборудования</a:t>
            </a:r>
            <a:endParaRPr lang="en-US" dirty="0" smtClean="0"/>
          </a:p>
          <a:p>
            <a:pPr lvl="1"/>
            <a:r>
              <a:rPr lang="ru-RU" dirty="0"/>
              <a:t>Частота радиоволн (частотный диапазон)</a:t>
            </a:r>
          </a:p>
          <a:p>
            <a:pPr lvl="1"/>
            <a:r>
              <a:rPr lang="ru-RU" dirty="0" smtClean="0"/>
              <a:t>Погода</a:t>
            </a:r>
            <a:endParaRPr lang="ru-RU" dirty="0"/>
          </a:p>
          <a:p>
            <a:r>
              <a:rPr lang="ru-RU" dirty="0"/>
              <a:t>Точно дальность радиосвязи может быть определена только </a:t>
            </a:r>
            <a:r>
              <a:rPr lang="ru-RU" b="1" dirty="0"/>
              <a:t>экспериментальным</a:t>
            </a:r>
            <a:r>
              <a:rPr lang="ru-RU" dirty="0"/>
              <a:t> </a:t>
            </a:r>
            <a:r>
              <a:rPr lang="ru-RU" dirty="0" smtClean="0"/>
              <a:t>путем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1260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04800" y="1424228"/>
            <a:ext cx="9410700" cy="938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мощности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радиостанции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8185" y="1893595"/>
            <a:ext cx="8780029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Незначительное увеличение мощность радиостанции </a:t>
            </a:r>
            <a:r>
              <a:rPr lang="ru-RU" sz="2400" b="1" dirty="0" smtClean="0">
                <a:solidFill>
                  <a:srgbClr val="FF0000"/>
                </a:solidFill>
              </a:rPr>
              <a:t>мало</a:t>
            </a:r>
            <a:r>
              <a:rPr lang="ru-RU" sz="2400" dirty="0" smtClean="0">
                <a:solidFill>
                  <a:srgbClr val="4E3B30"/>
                </a:solidFill>
              </a:rPr>
              <a:t> влияет на дальность связи</a:t>
            </a:r>
            <a:endParaRPr lang="ru-RU" sz="2400" dirty="0">
              <a:solidFill>
                <a:srgbClr val="4E3B3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В вакууме поток мощности обратно пропорционален </a:t>
            </a:r>
            <a:r>
              <a:rPr lang="ru-RU" sz="2400" dirty="0" smtClean="0"/>
              <a:t>квадрату расстояния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Для увеличения дальности в 2 раза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мощность радиостанции надо увеличить в 4 раза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1000" dirty="0" smtClean="0">
                <a:solidFill>
                  <a:srgbClr val="FF0000"/>
                </a:solidFill>
              </a:rPr>
              <a:t/>
            </a:r>
            <a:br>
              <a:rPr lang="en-US" sz="10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4E3B30"/>
                </a:solidFill>
              </a:rPr>
              <a:t>В реальности зависимость </a:t>
            </a:r>
            <a:r>
              <a:rPr lang="ru-RU" sz="2400" dirty="0" smtClean="0"/>
              <a:t>биквадратная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>
                <a:solidFill>
                  <a:srgbClr val="FF0000"/>
                </a:solidFill>
              </a:rPr>
              <a:t>Для увеличения дальности в 2 раза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мощность </a:t>
            </a:r>
            <a:r>
              <a:rPr lang="ru-RU" sz="2400" dirty="0">
                <a:solidFill>
                  <a:srgbClr val="FF0000"/>
                </a:solidFill>
              </a:rPr>
              <a:t>радиостанции надо увеличить в </a:t>
            </a:r>
            <a:r>
              <a:rPr lang="en-US" sz="2400" dirty="0" smtClean="0">
                <a:solidFill>
                  <a:srgbClr val="FF0000"/>
                </a:solidFill>
              </a:rPr>
              <a:t>16</a:t>
            </a:r>
            <a:r>
              <a:rPr lang="ru-RU" sz="2400" dirty="0" smtClean="0">
                <a:solidFill>
                  <a:srgbClr val="FF0000"/>
                </a:solidFill>
              </a:rPr>
              <a:t> раз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800" dirty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Важна </a:t>
            </a:r>
            <a:r>
              <a:rPr lang="ru-RU" sz="2400" dirty="0">
                <a:solidFill>
                  <a:srgbClr val="4E3B30"/>
                </a:solidFill>
              </a:rPr>
              <a:t>не только передача, но и приём</a:t>
            </a:r>
          </a:p>
        </p:txBody>
      </p:sp>
      <p:sp>
        <p:nvSpPr>
          <p:cNvPr id="36" name="Text Placeholder 5"/>
          <p:cNvSpPr txBox="1">
            <a:spLocks/>
          </p:cNvSpPr>
          <p:nvPr/>
        </p:nvSpPr>
        <p:spPr>
          <a:xfrm>
            <a:off x="2123728" y="5944907"/>
            <a:ext cx="4248472" cy="843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Антенна – лучший усилитель!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822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66212" cy="720080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ачта с базовой антенной и </a:t>
            </a:r>
            <a:r>
              <a:rPr lang="ru-RU" sz="2400" dirty="0"/>
              <a:t>автомобильная </a:t>
            </a:r>
            <a:r>
              <a:rPr lang="ru-RU" sz="2400" dirty="0" smtClean="0"/>
              <a:t>радиостанция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580887"/>
            <a:ext cx="2173689" cy="4142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580887"/>
            <a:ext cx="2330286" cy="4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86800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Автомобильная антенна на магнитном основании и автомобильная радиостанция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67" y="3068960"/>
            <a:ext cx="4942221" cy="3706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78" y="3110953"/>
            <a:ext cx="1335099" cy="33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86800" cy="115212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Автомобильная антенна </a:t>
            </a:r>
            <a:r>
              <a:rPr lang="ru-RU" sz="2400" dirty="0"/>
              <a:t>на магнитном основании и </a:t>
            </a:r>
            <a:r>
              <a:rPr lang="ru-RU" sz="2400" dirty="0" smtClean="0"/>
              <a:t>портативная радиостанция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5388" y="5808046"/>
            <a:ext cx="866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Использование в автомобиле радиостанции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без внешней антенны крайне не желательно!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47090"/>
            <a:ext cx="3527417" cy="28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201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радиосвязи передача, излучение или прием любого рода информации (знаки, символы, печатный текст, звуки и т.п.) осуществляется посредством радиоволн</a:t>
            </a:r>
            <a:endParaRPr lang="da-DK" sz="2800" dirty="0" smtClean="0"/>
          </a:p>
          <a:p>
            <a:endParaRPr lang="da-D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4547929"/>
              </p:ext>
            </p:extLst>
          </p:nvPr>
        </p:nvGraphicFramePr>
        <p:xfrm>
          <a:off x="546219" y="1556792"/>
          <a:ext cx="609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4499620"/>
            <a:ext cx="4716503" cy="23137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5004782" y="2620368"/>
            <a:ext cx="3359551" cy="3239320"/>
            <a:chOff x="0" y="0"/>
            <a:chExt cx="5759450" cy="2592000"/>
          </a:xfrm>
        </p:grpSpPr>
        <p:sp>
          <p:nvSpPr>
            <p:cNvPr id="58" name="Овал 5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55576" y="2127890"/>
            <a:ext cx="4862756" cy="4140454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82352" y="128969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Передача сообщений через соседние поисковые группы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59628" y="5134195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09747" y="4772948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22" y="4353961"/>
            <a:ext cx="386176" cy="60886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9015" y="3941181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7" y="4054838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2822013" y="5522295"/>
            <a:ext cx="4091186" cy="606100"/>
            <a:chOff x="3356235" y="5365527"/>
            <a:chExt cx="3524853" cy="606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3356235" y="5683627"/>
              <a:ext cx="3418569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3461088" y="5365527"/>
              <a:ext cx="342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4380642" y="5033634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331406" y="2583223"/>
            <a:ext cx="3359551" cy="3239320"/>
            <a:chOff x="3331406" y="2583223"/>
            <a:chExt cx="3359551" cy="3239320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331406" y="2583223"/>
              <a:ext cx="3359551" cy="3239320"/>
              <a:chOff x="0" y="0"/>
              <a:chExt cx="5759450" cy="259200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0" y="0"/>
                <a:ext cx="5759450" cy="2592000"/>
              </a:xfrm>
              <a:prstGeom prst="ellipse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361507" y="138223"/>
                <a:ext cx="5039995" cy="219583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12382" y="318977"/>
                <a:ext cx="4319905" cy="1764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1073889" y="531628"/>
                <a:ext cx="3599815" cy="1296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1467293" y="733646"/>
                <a:ext cx="2879725" cy="864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796903" y="914400"/>
                <a:ext cx="2159635" cy="468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286000" y="1084521"/>
                <a:ext cx="1187450" cy="18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4394163" y="4832470"/>
              <a:ext cx="979568" cy="3240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effectLst/>
                  <a:ea typeface="Calibri"/>
                  <a:cs typeface="Times New Roman"/>
                </a:rPr>
                <a:t>«Лиса-12»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480311" y="3340085"/>
              <a:ext cx="1358441" cy="567398"/>
              <a:chOff x="3592293" y="2925628"/>
              <a:chExt cx="1358441" cy="567398"/>
            </a:xfrm>
          </p:grpSpPr>
          <p:sp>
            <p:nvSpPr>
              <p:cNvPr id="52" name="Штриховая стрелка вправо 51"/>
              <p:cNvSpPr/>
              <p:nvPr/>
            </p:nvSpPr>
            <p:spPr>
              <a:xfrm rot="10800000">
                <a:off x="3592293" y="3205026"/>
                <a:ext cx="1260000" cy="288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" name="Штриховая стрелка вправо 52"/>
              <p:cNvSpPr/>
              <p:nvPr/>
            </p:nvSpPr>
            <p:spPr>
              <a:xfrm rot="24630">
                <a:off x="3690734" y="2925628"/>
                <a:ext cx="1260000" cy="252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44" name="Рисунок 43" descr="https://bumper-stickers.ru/7459-thickbox_default/racija-policeyskogo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538" y="4097974"/>
              <a:ext cx="654685" cy="6546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" name="Группа 53"/>
            <p:cNvGrpSpPr/>
            <p:nvPr/>
          </p:nvGrpSpPr>
          <p:grpSpPr>
            <a:xfrm>
              <a:off x="5202190" y="3358048"/>
              <a:ext cx="1358441" cy="567398"/>
              <a:chOff x="3592293" y="2925628"/>
              <a:chExt cx="1358441" cy="567398"/>
            </a:xfrm>
          </p:grpSpPr>
          <p:sp>
            <p:nvSpPr>
              <p:cNvPr id="55" name="Штриховая стрелка вправо 54"/>
              <p:cNvSpPr/>
              <p:nvPr/>
            </p:nvSpPr>
            <p:spPr>
              <a:xfrm rot="10800000">
                <a:off x="3592293" y="3205026"/>
                <a:ext cx="1260000" cy="288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6" name="Штриховая стрелка вправо 55"/>
              <p:cNvSpPr/>
              <p:nvPr/>
            </p:nvSpPr>
            <p:spPr>
              <a:xfrm rot="24630">
                <a:off x="3690734" y="2925628"/>
                <a:ext cx="1260000" cy="252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73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3579076" y="3343866"/>
            <a:ext cx="3359551" cy="3239320"/>
            <a:chOff x="0" y="0"/>
            <a:chExt cx="5759450" cy="2592000"/>
          </a:xfrm>
        </p:grpSpPr>
        <p:sp>
          <p:nvSpPr>
            <p:cNvPr id="71" name="Овал 7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9479" y="1738700"/>
            <a:ext cx="5071831" cy="4411311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54299" y="2437262"/>
            <a:ext cx="3359551" cy="3239320"/>
            <a:chOff x="0" y="0"/>
            <a:chExt cx="5759450" cy="2592000"/>
          </a:xfrm>
        </p:grpSpPr>
        <p:sp>
          <p:nvSpPr>
            <p:cNvPr id="18" name="Овал 1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372447" y="1655173"/>
            <a:ext cx="3990374" cy="3965485"/>
            <a:chOff x="0" y="0"/>
            <a:chExt cx="5759450" cy="2592000"/>
          </a:xfrm>
        </p:grpSpPr>
        <p:sp>
          <p:nvSpPr>
            <p:cNvPr id="61" name="Овал 6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12896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Передача сообщений через голосовой ретранслятор («Рокада»)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65895" y="4992461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21298" y="4615775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9" y="4170855"/>
            <a:ext cx="386176" cy="608869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3774228" y="4536725"/>
            <a:ext cx="1130952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«Рокада»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46" name="Picture 2" descr="http://cdn.onlinewebfonts.com/svg/download_106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32" y="3440153"/>
            <a:ext cx="618005" cy="10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8532" y="3758075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4" y="3871732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1965896" y="6063364"/>
            <a:ext cx="4709152" cy="588100"/>
            <a:chOff x="2202962" y="5485297"/>
            <a:chExt cx="5328964" cy="588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2202962" y="57853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2203926" y="54852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3938289" y="5513849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944604" y="2716749"/>
            <a:ext cx="1358441" cy="567398"/>
            <a:chOff x="3592293" y="2925628"/>
            <a:chExt cx="1358441" cy="567398"/>
          </a:xfrm>
        </p:grpSpPr>
        <p:sp>
          <p:nvSpPr>
            <p:cNvPr id="45" name="Штриховая стрелка вправо 44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Штриховая стрелка вправо 55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666483" y="2734712"/>
            <a:ext cx="1358441" cy="567398"/>
            <a:chOff x="3592293" y="2925628"/>
            <a:chExt cx="1358441" cy="567398"/>
          </a:xfrm>
        </p:grpSpPr>
        <p:sp>
          <p:nvSpPr>
            <p:cNvPr id="58" name="Штриховая стрелка вправо 57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Штриховая стрелка вправо 58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4786128" y="5594413"/>
            <a:ext cx="979568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«Лиса-12»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69" name="Рисунок 68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12" y="4809506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Группа 80"/>
          <p:cNvGrpSpPr/>
          <p:nvPr/>
        </p:nvGrpSpPr>
        <p:grpSpPr>
          <a:xfrm rot="2701492">
            <a:off x="4331192" y="4984833"/>
            <a:ext cx="653295" cy="567398"/>
            <a:chOff x="3592293" y="2925628"/>
            <a:chExt cx="1358441" cy="567398"/>
          </a:xfrm>
        </p:grpSpPr>
        <p:sp>
          <p:nvSpPr>
            <p:cNvPr id="82" name="Штриховая стрелка вправо 81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3" name="Штриховая стрелка вправо 82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 rot="8266972">
            <a:off x="5599566" y="5077107"/>
            <a:ext cx="653295" cy="567398"/>
            <a:chOff x="3592293" y="2925628"/>
            <a:chExt cx="1358441" cy="567398"/>
          </a:xfrm>
        </p:grpSpPr>
        <p:sp>
          <p:nvSpPr>
            <p:cNvPr id="96" name="Штриховая стрелка вправо 95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Штриховая стрелка вправо 96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72740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 rot="968111">
            <a:off x="3061957" y="3520229"/>
            <a:ext cx="4041146" cy="3185067"/>
            <a:chOff x="0" y="0"/>
            <a:chExt cx="5759450" cy="2592000"/>
          </a:xfrm>
        </p:grpSpPr>
        <p:sp>
          <p:nvSpPr>
            <p:cNvPr id="90" name="Овал 8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667122" y="2179116"/>
            <a:ext cx="5898995" cy="4544121"/>
            <a:chOff x="-667122" y="2179116"/>
            <a:chExt cx="5898995" cy="4544121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-667122" y="2179116"/>
              <a:ext cx="5898995" cy="4544121"/>
              <a:chOff x="-210060" y="2090501"/>
              <a:chExt cx="5898995" cy="4544121"/>
            </a:xfrm>
          </p:grpSpPr>
          <p:grpSp>
            <p:nvGrpSpPr>
              <p:cNvPr id="81" name="Группа 80"/>
              <p:cNvGrpSpPr/>
              <p:nvPr/>
            </p:nvGrpSpPr>
            <p:grpSpPr>
              <a:xfrm rot="968111">
                <a:off x="-210060" y="2090501"/>
                <a:ext cx="5898995" cy="4544121"/>
                <a:chOff x="0" y="0"/>
                <a:chExt cx="5759450" cy="2592000"/>
              </a:xfrm>
            </p:grpSpPr>
            <p:sp>
              <p:nvSpPr>
                <p:cNvPr id="86" name="Овал 85"/>
                <p:cNvSpPr/>
                <p:nvPr/>
              </p:nvSpPr>
              <p:spPr>
                <a:xfrm>
                  <a:off x="0" y="0"/>
                  <a:ext cx="5759450" cy="2592000"/>
                </a:xfrm>
                <a:prstGeom prst="ellipse">
                  <a:avLst/>
                </a:prstGeom>
                <a:solidFill>
                  <a:srgbClr val="D9D9D9">
                    <a:alpha val="50196"/>
                  </a:srgb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361507" y="138223"/>
                  <a:ext cx="5039995" cy="219583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712382" y="318977"/>
                  <a:ext cx="4319905" cy="1764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Овал 103"/>
                <p:cNvSpPr/>
                <p:nvPr/>
              </p:nvSpPr>
              <p:spPr>
                <a:xfrm>
                  <a:off x="1073889" y="531628"/>
                  <a:ext cx="3599815" cy="1296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Овал 104"/>
                <p:cNvSpPr/>
                <p:nvPr/>
              </p:nvSpPr>
              <p:spPr>
                <a:xfrm>
                  <a:off x="1467293" y="733646"/>
                  <a:ext cx="2879725" cy="864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Овал 105"/>
                <p:cNvSpPr/>
                <p:nvPr/>
              </p:nvSpPr>
              <p:spPr>
                <a:xfrm>
                  <a:off x="1796903" y="914400"/>
                  <a:ext cx="2159635" cy="468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Овал 106"/>
                <p:cNvSpPr/>
                <p:nvPr/>
              </p:nvSpPr>
              <p:spPr>
                <a:xfrm>
                  <a:off x="2286000" y="1084521"/>
                  <a:ext cx="1187450" cy="180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 rot="20483508">
                <a:off x="2425433" y="4627014"/>
                <a:ext cx="2892490" cy="497228"/>
                <a:chOff x="1184935" y="3828369"/>
                <a:chExt cx="2539477" cy="497228"/>
              </a:xfrm>
            </p:grpSpPr>
            <p:sp>
              <p:nvSpPr>
                <p:cNvPr id="84" name="Штриховая стрелка вправо 83"/>
                <p:cNvSpPr/>
                <p:nvPr/>
              </p:nvSpPr>
              <p:spPr>
                <a:xfrm rot="13039286">
                  <a:off x="1184935" y="4037597"/>
                  <a:ext cx="2332021" cy="288000"/>
                </a:xfrm>
                <a:prstGeom prst="stripedRightArrow">
                  <a:avLst>
                    <a:gd name="adj1" fmla="val 56668"/>
                    <a:gd name="adj2" fmla="val 121226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Штриховая стрелка вправо 84"/>
                <p:cNvSpPr/>
                <p:nvPr/>
              </p:nvSpPr>
              <p:spPr>
                <a:xfrm rot="2263916">
                  <a:off x="1392391" y="3828369"/>
                  <a:ext cx="2332021" cy="288000"/>
                </a:xfrm>
                <a:prstGeom prst="stripedRightArrow">
                  <a:avLst>
                    <a:gd name="adj1" fmla="val 56668"/>
                    <a:gd name="adj2" fmla="val 121226"/>
                  </a:avLst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9695">
                            <a14:foregroundMark x1="18941" y1="72245" x2="18941" y2="72245"/>
                            <a14:foregroundMark x1="31161" y1="71939" x2="31161" y2="71939"/>
                            <a14:foregroundMark x1="36253" y1="71735" x2="36253" y2="71735"/>
                            <a14:foregroundMark x1="25458" y1="70612" x2="25458" y2="70612"/>
                            <a14:foregroundMark x1="13849" y1="82959" x2="13849" y2="82959"/>
                            <a14:foregroundMark x1="17923" y1="85510" x2="17923" y2="85510"/>
                            <a14:foregroundMark x1="25764" y1="85306" x2="25764" y2="85306"/>
                            <a14:foregroundMark x1="34216" y1="85204" x2="34216" y2="85204"/>
                            <a14:foregroundMark x1="37678" y1="83980" x2="37678" y2="83980"/>
                            <a14:foregroundMark x1="63849" y1="79694" x2="63849" y2="79694"/>
                            <a14:foregroundMark x1="58961" y1="73673" x2="58961" y2="73673"/>
                            <a14:foregroundMark x1="83401" y1="75204" x2="83401" y2="75204"/>
                            <a14:foregroundMark x1="84827" y1="83878" x2="84827" y2="83878"/>
                            <a14:foregroundMark x1="57128" y1="86429" x2="57128" y2="86429"/>
                            <a14:foregroundMark x1="73829" y1="72755" x2="73829" y2="72755"/>
                            <a14:foregroundMark x1="75967" y1="82041" x2="75967" y2="82041"/>
                            <a14:foregroundMark x1="65173" y1="72551" x2="65173" y2="72551"/>
                            <a14:foregroundMark x1="54990" y1="69694" x2="54990" y2="69694"/>
                            <a14:foregroundMark x1="88697" y1="69388" x2="88697" y2="69388"/>
                            <a14:foregroundMark x1="89104" y1="79898" x2="89104" y2="79898"/>
                            <a14:foregroundMark x1="78411" y1="77551" x2="78411" y2="77551"/>
                            <a14:foregroundMark x1="71589" y1="86531" x2="71589" y2="86531"/>
                            <a14:foregroundMark x1="79837" y1="87245" x2="79837" y2="87245"/>
                            <a14:foregroundMark x1="87678" y1="87551" x2="87678" y2="87551"/>
                            <a14:foregroundMark x1="52953" y1="82959" x2="52953" y2="82959"/>
                            <a14:foregroundMark x1="52444" y1="76837" x2="52444" y2="76837"/>
                            <a14:foregroundMark x1="68228" y1="82041" x2="68228" y2="82041"/>
                            <a14:foregroundMark x1="71589" y1="77143" x2="71589" y2="77143"/>
                            <a14:foregroundMark x1="79328" y1="70918" x2="79328" y2="70918"/>
                            <a14:foregroundMark x1="88697" y1="74898" x2="88697" y2="74898"/>
                            <a14:foregroundMark x1="13646" y1="70612" x2="13646" y2="70612"/>
                            <a14:backgroundMark x1="1833" y1="95918" x2="1833" y2="95918"/>
                            <a14:backgroundMark x1="10387" y1="98061" x2="10387" y2="98061"/>
                            <a14:backgroundMark x1="12525" y1="97857" x2="12525" y2="97857"/>
                            <a14:backgroundMark x1="6619" y1="98673" x2="6619" y2="98673"/>
                            <a14:backgroundMark x1="1935" y1="98469" x2="1935" y2="98469"/>
                            <a14:backgroundMark x1="13035" y1="99286" x2="13035" y2="99286"/>
                            <a14:backgroundMark x1="30957" y1="99286" x2="30957" y2="99286"/>
                            <a14:backgroundMark x1="31263" y1="97449" x2="31263" y2="97449"/>
                            <a14:backgroundMark x1="40224" y1="98571" x2="40224" y2="98571"/>
                            <a14:backgroundMark x1="45316" y1="98571" x2="45316" y2="98571"/>
                            <a14:backgroundMark x1="53666" y1="98980" x2="53666" y2="98980"/>
                            <a14:backgroundMark x1="59776" y1="98980" x2="59776" y2="98980"/>
                            <a14:backgroundMark x1="68126" y1="99388" x2="68126" y2="99388"/>
                            <a14:backgroundMark x1="69654" y1="97653" x2="69654" y2="97653"/>
                            <a14:backgroundMark x1="64664" y1="97857" x2="64664" y2="97857"/>
                            <a14:backgroundMark x1="57841" y1="97755" x2="57841" y2="97755"/>
                            <a14:backgroundMark x1="49491" y1="98061" x2="49491" y2="98061"/>
                            <a14:backgroundMark x1="34521" y1="97959" x2="34521" y2="97959"/>
                            <a14:backgroundMark x1="86762" y1="99388" x2="86762" y2="99388"/>
                            <a14:backgroundMark x1="87678" y1="98265" x2="87678" y2="98265"/>
                            <a14:backgroundMark x1="91141" y1="97959" x2="91141" y2="97959"/>
                            <a14:backgroundMark x1="95825" y1="97959" x2="95825" y2="97959"/>
                            <a14:backgroundMark x1="98676" y1="95816" x2="98676" y2="95816"/>
                            <a14:backgroundMark x1="98778" y1="97857" x2="98778" y2="97857"/>
                            <a14:backgroundMark x1="93585" y1="98980" x2="93585" y2="98980"/>
                            <a14:backgroundMark x1="73625" y1="51122" x2="73625" y2="51122"/>
                            <a14:backgroundMark x1="40530" y1="47959" x2="40530" y2="47959"/>
                            <a14:backgroundMark x1="34012" y1="33776" x2="34012" y2="33776"/>
                            <a14:backgroundMark x1="83401" y1="32143" x2="83401" y2="32143"/>
                            <a14:backgroundMark x1="91650" y1="44592" x2="91650" y2="44592"/>
                            <a14:backgroundMark x1="3971" y1="47959" x2="3971" y2="47959"/>
                            <a14:backgroundMark x1="2648" y1="32959" x2="2648" y2="32959"/>
                            <a14:backgroundMark x1="3870" y1="41939" x2="3870" y2="41939"/>
                            <a14:backgroundMark x1="6110" y1="54694" x2="6110" y2="54694"/>
                            <a14:backgroundMark x1="7943" y1="58571" x2="7943" y2="58571"/>
                            <a14:backgroundMark x1="713" y1="61633" x2="713" y2="61633"/>
                            <a14:backgroundMark x1="2138" y1="60000" x2="2138" y2="60000"/>
                            <a14:backgroundMark x1="4277" y1="59184" x2="4277" y2="59184"/>
                            <a14:backgroundMark x1="15886" y1="58776" x2="15886" y2="58776"/>
                            <a14:backgroundMark x1="16090" y1="46429" x2="16090" y2="46429"/>
                            <a14:backgroundMark x1="16497" y1="30306" x2="16497" y2="30306"/>
                            <a14:backgroundMark x1="24542" y1="40102" x2="24542" y2="40102"/>
                            <a14:backgroundMark x1="47556" y1="31531" x2="47556" y2="31531"/>
                            <a14:backgroundMark x1="68635" y1="30000" x2="68635" y2="30000"/>
                            <a14:backgroundMark x1="67719" y1="44898" x2="67719" y2="44898"/>
                            <a14:backgroundMark x1="55499" y1="56122" x2="55499" y2="56122"/>
                            <a14:backgroundMark x1="44603" y1="58469" x2="44603" y2="58469"/>
                            <a14:backgroundMark x1="74440" y1="58571" x2="74440" y2="58571"/>
                            <a14:backgroundMark x1="99185" y1="61020" x2="99185" y2="61020"/>
                            <a14:backgroundMark x1="96741" y1="98776" x2="96741" y2="98776"/>
                            <a14:backgroundMark x1="91242" y1="99388" x2="91242" y2="99388"/>
                            <a14:backgroundMark x1="62118" y1="99184" x2="62118" y2="99184"/>
                            <a14:backgroundMark x1="53055" y1="98061" x2="53055" y2="98061"/>
                            <a14:backgroundMark x1="46843" y1="98469" x2="46843" y2="98469"/>
                            <a14:backgroundMark x1="42668" y1="98571" x2="42668" y2="98571"/>
                            <a14:backgroundMark x1="36965" y1="98980" x2="36965" y2="98980"/>
                            <a14:backgroundMark x1="3259" y1="98367" x2="3259" y2="98367"/>
                            <a14:backgroundMark x1="8248" y1="98776" x2="8248" y2="98776"/>
                            <a14:backgroundMark x1="4786" y1="97857" x2="4786" y2="97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85732" y="3921093"/>
                <a:ext cx="753303" cy="751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8" name="Группа 107"/>
            <p:cNvGrpSpPr/>
            <p:nvPr/>
          </p:nvGrpSpPr>
          <p:grpSpPr>
            <a:xfrm rot="20435136">
              <a:off x="2466939" y="3661650"/>
              <a:ext cx="2508430" cy="2225886"/>
              <a:chOff x="7980164" y="3724510"/>
              <a:chExt cx="2508430" cy="2225886"/>
            </a:xfrm>
          </p:grpSpPr>
          <p:sp>
            <p:nvSpPr>
              <p:cNvPr id="109" name="Дуга 108"/>
              <p:cNvSpPr/>
              <p:nvPr/>
            </p:nvSpPr>
            <p:spPr>
              <a:xfrm rot="17142056">
                <a:off x="8018340" y="3686334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Дуга 109"/>
              <p:cNvSpPr/>
              <p:nvPr/>
            </p:nvSpPr>
            <p:spPr>
              <a:xfrm rot="17142056">
                <a:off x="8156997" y="3805520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Дуга 110"/>
              <p:cNvSpPr/>
              <p:nvPr/>
            </p:nvSpPr>
            <p:spPr>
              <a:xfrm rot="17142056">
                <a:off x="8331241" y="3926649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Дуга 111"/>
              <p:cNvSpPr/>
              <p:nvPr/>
            </p:nvSpPr>
            <p:spPr>
              <a:xfrm rot="17142056">
                <a:off x="8494128" y="4056713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Дуга 112"/>
              <p:cNvSpPr/>
              <p:nvPr/>
            </p:nvSpPr>
            <p:spPr>
              <a:xfrm rot="17142056">
                <a:off x="8677712" y="4186778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Дуга 113"/>
              <p:cNvSpPr/>
              <p:nvPr/>
            </p:nvSpPr>
            <p:spPr>
              <a:xfrm rot="17142056">
                <a:off x="8861297" y="4312571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Дуга 114"/>
              <p:cNvSpPr/>
              <p:nvPr/>
            </p:nvSpPr>
            <p:spPr>
              <a:xfrm rot="17142056">
                <a:off x="9016877" y="4478678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 rot="968111">
            <a:off x="4398989" y="2485248"/>
            <a:ext cx="4041146" cy="3185067"/>
            <a:chOff x="0" y="0"/>
            <a:chExt cx="5759450" cy="2592000"/>
          </a:xfrm>
        </p:grpSpPr>
        <p:sp>
          <p:nvSpPr>
            <p:cNvPr id="65" name="Овал 64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20435136">
            <a:off x="3083129" y="2212849"/>
            <a:ext cx="2508430" cy="2225886"/>
            <a:chOff x="7980164" y="3724510"/>
            <a:chExt cx="2508430" cy="2225886"/>
          </a:xfrm>
        </p:grpSpPr>
        <p:sp>
          <p:nvSpPr>
            <p:cNvPr id="12" name="Дуга 11"/>
            <p:cNvSpPr/>
            <p:nvPr/>
          </p:nvSpPr>
          <p:spPr>
            <a:xfrm rot="17142056">
              <a:off x="8018340" y="3686334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/>
            <p:cNvSpPr/>
            <p:nvPr/>
          </p:nvSpPr>
          <p:spPr>
            <a:xfrm rot="17142056">
              <a:off x="8156997" y="3805520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/>
            <p:cNvSpPr/>
            <p:nvPr/>
          </p:nvSpPr>
          <p:spPr>
            <a:xfrm rot="17142056">
              <a:off x="8331241" y="3926649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/>
            <p:cNvSpPr/>
            <p:nvPr/>
          </p:nvSpPr>
          <p:spPr>
            <a:xfrm rot="17142056">
              <a:off x="8494128" y="4056713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/>
            <p:cNvSpPr/>
            <p:nvPr/>
          </p:nvSpPr>
          <p:spPr>
            <a:xfrm rot="17142056">
              <a:off x="8677712" y="4186778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Дуга 101"/>
            <p:cNvSpPr/>
            <p:nvPr/>
          </p:nvSpPr>
          <p:spPr>
            <a:xfrm rot="17142056">
              <a:off x="8861297" y="4312571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/>
            <p:cNvSpPr/>
            <p:nvPr/>
          </p:nvSpPr>
          <p:spPr>
            <a:xfrm rot="17142056">
              <a:off x="9016877" y="4478678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915521">
            <a:off x="1125015" y="2678024"/>
            <a:ext cx="6290492" cy="1798815"/>
            <a:chOff x="1780404" y="3677137"/>
            <a:chExt cx="5425028" cy="1697527"/>
          </a:xfrm>
        </p:grpSpPr>
        <p:sp>
          <p:nvSpPr>
            <p:cNvPr id="55" name="Овал 54"/>
            <p:cNvSpPr/>
            <p:nvPr/>
          </p:nvSpPr>
          <p:spPr>
            <a:xfrm>
              <a:off x="1780404" y="3677137"/>
              <a:ext cx="5425028" cy="1697527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889980" y="3908687"/>
              <a:ext cx="5124230" cy="130492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042380" y="4005064"/>
              <a:ext cx="4854836" cy="108012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167956" y="4110471"/>
              <a:ext cx="4585244" cy="8419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320356" y="4221088"/>
              <a:ext cx="4288828" cy="60284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44764" y="4326962"/>
              <a:ext cx="3848396" cy="36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769172" y="4437111"/>
              <a:ext cx="3335956" cy="12733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129540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Установка направленной </a:t>
            </a:r>
            <a:r>
              <a:rPr lang="ru-RU" sz="2400" dirty="0"/>
              <a:t>и антенны с круговой </a:t>
            </a:r>
            <a:r>
              <a:rPr lang="ru-RU" sz="2400" dirty="0" smtClean="0"/>
              <a:t>диаграммой</a:t>
            </a:r>
            <a:endParaRPr lang="ru-RU" sz="2400" dirty="0"/>
          </a:p>
        </p:txBody>
      </p:sp>
      <p:pic>
        <p:nvPicPr>
          <p:cNvPr id="9" name="Рисунок 8" descr="https://bumper-stickers.ru/7459-thickbox_default/racija-policeysk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9" y="4924831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70832" y="5676197"/>
            <a:ext cx="1447800" cy="390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«Лиса-12»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47" name="Рисунок 46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79" y="3965077"/>
            <a:ext cx="604773" cy="5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5857469" y="4603365"/>
            <a:ext cx="1234544" cy="325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44120" y="2677859"/>
            <a:ext cx="4599778" cy="548807"/>
            <a:chOff x="1513318" y="2462497"/>
            <a:chExt cx="5118741" cy="548807"/>
          </a:xfrm>
        </p:grpSpPr>
        <p:sp>
          <p:nvSpPr>
            <p:cNvPr id="7" name="Штриховая стрелка вправо 6"/>
            <p:cNvSpPr/>
            <p:nvPr/>
          </p:nvSpPr>
          <p:spPr>
            <a:xfrm rot="11861842">
              <a:off x="1513318" y="2723304"/>
              <a:ext cx="494820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Штриховая стрелка вправо 7"/>
            <p:cNvSpPr/>
            <p:nvPr/>
          </p:nvSpPr>
          <p:spPr>
            <a:xfrm rot="1086472">
              <a:off x="1683858" y="2462497"/>
              <a:ext cx="494820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 rot="21054617">
            <a:off x="5614087" y="5114871"/>
            <a:ext cx="1193522" cy="540187"/>
            <a:chOff x="4830461" y="4355246"/>
            <a:chExt cx="1193522" cy="540187"/>
          </a:xfrm>
        </p:grpSpPr>
        <p:sp>
          <p:nvSpPr>
            <p:cNvPr id="52" name="Штриховая стрелка вправо 51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3" name="Штриховая стрелка вправо 52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77462" y="4176341"/>
            <a:ext cx="2771745" cy="497228"/>
            <a:chOff x="1184935" y="3828369"/>
            <a:chExt cx="2539477" cy="497228"/>
          </a:xfrm>
        </p:grpSpPr>
        <p:sp>
          <p:nvSpPr>
            <p:cNvPr id="50" name="Штриховая стрелка вправо 49"/>
            <p:cNvSpPr/>
            <p:nvPr/>
          </p:nvSpPr>
          <p:spPr>
            <a:xfrm rot="13039286">
              <a:off x="1184935" y="4037597"/>
              <a:ext cx="233202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1" name="Штриховая стрелка вправо 50"/>
            <p:cNvSpPr/>
            <p:nvPr/>
          </p:nvSpPr>
          <p:spPr>
            <a:xfrm rot="2263916">
              <a:off x="1392391" y="3828369"/>
              <a:ext cx="233202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3" name="Умножение 92"/>
          <p:cNvSpPr/>
          <p:nvPr/>
        </p:nvSpPr>
        <p:spPr>
          <a:xfrm rot="2228823">
            <a:off x="3037546" y="3499821"/>
            <a:ext cx="1219448" cy="172010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 rot="1019250">
            <a:off x="1689025" y="2696600"/>
            <a:ext cx="873154" cy="862401"/>
            <a:chOff x="3531" y="0"/>
            <a:chExt cx="1306286" cy="103352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3531" y="275379"/>
              <a:ext cx="1306286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04770" y="0"/>
              <a:ext cx="0" cy="5759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5435" y="49427"/>
              <a:ext cx="0" cy="4679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20223" y="88262"/>
              <a:ext cx="0" cy="3956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974419" y="123567"/>
              <a:ext cx="0" cy="323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214493" y="148281"/>
              <a:ext cx="0" cy="2514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20580750" flipH="1">
              <a:off x="115035" y="182998"/>
              <a:ext cx="41008" cy="850526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Скругленный прямоугольник 48"/>
          <p:cNvSpPr/>
          <p:nvPr/>
        </p:nvSpPr>
        <p:spPr>
          <a:xfrm>
            <a:off x="1157352" y="3519159"/>
            <a:ext cx="1234544" cy="325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812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281080" y="2455260"/>
            <a:ext cx="5276182" cy="3769215"/>
            <a:chOff x="0" y="0"/>
            <a:chExt cx="5759450" cy="2592000"/>
          </a:xfrm>
        </p:grpSpPr>
        <p:sp>
          <p:nvSpPr>
            <p:cNvPr id="30" name="Овал 2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489" y="2872830"/>
            <a:ext cx="5239542" cy="3712718"/>
            <a:chOff x="0" y="0"/>
            <a:chExt cx="5759450" cy="2592000"/>
          </a:xfrm>
        </p:grpSpPr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060545" y="2660263"/>
            <a:ext cx="3276311" cy="2415390"/>
            <a:chOff x="0" y="0"/>
            <a:chExt cx="5759450" cy="2592000"/>
          </a:xfrm>
        </p:grpSpPr>
        <p:sp>
          <p:nvSpPr>
            <p:cNvPr id="43" name="Овал 42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232117" y="3816739"/>
            <a:ext cx="3276311" cy="2415390"/>
            <a:chOff x="0" y="0"/>
            <a:chExt cx="5759450" cy="2592000"/>
          </a:xfrm>
        </p:grpSpPr>
        <p:sp>
          <p:nvSpPr>
            <p:cNvPr id="103" name="Овал 102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3093355" y="4085169"/>
            <a:ext cx="3276311" cy="2415390"/>
            <a:chOff x="0" y="0"/>
            <a:chExt cx="5759450" cy="2592000"/>
          </a:xfrm>
        </p:grpSpPr>
        <p:sp>
          <p:nvSpPr>
            <p:cNvPr id="111" name="Овал 11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92723" y="1199035"/>
            <a:ext cx="87316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Установка репитера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2400" dirty="0"/>
              <a:t>Ретранслятор или репитер, от </a:t>
            </a:r>
            <a:r>
              <a:rPr lang="ru-RU" sz="2400" dirty="0" smtClean="0"/>
              <a:t>англ. </a:t>
            </a:r>
            <a:r>
              <a:rPr lang="ru-RU" sz="2400" dirty="0"/>
              <a:t>«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repeat</a:t>
            </a:r>
            <a:r>
              <a:rPr lang="ru-RU" sz="2400" dirty="0"/>
              <a:t>» </a:t>
            </a:r>
            <a:br>
              <a:rPr lang="ru-RU" sz="2400" dirty="0"/>
            </a:br>
            <a:r>
              <a:rPr lang="ru-RU" sz="2400" dirty="0"/>
              <a:t>— это повторитель радиосигнала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21127" y="5891643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8" y="4943892"/>
            <a:ext cx="386176" cy="60886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1799" y="4629797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6196075" y="4450662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Лиса-1»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61" name="Рисунок 6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75" y="3732552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Скругленный прямоугольник 69"/>
          <p:cNvSpPr/>
          <p:nvPr/>
        </p:nvSpPr>
        <p:spPr>
          <a:xfrm>
            <a:off x="5336291" y="5592047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71" name="Рисунок 7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91" y="4873937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Скругленный прямоугольник 79"/>
          <p:cNvSpPr/>
          <p:nvPr/>
        </p:nvSpPr>
        <p:spPr>
          <a:xfrm>
            <a:off x="4207738" y="5854823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Лиса-4»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81" name="Рисунок 8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38" y="5136713"/>
            <a:ext cx="654685" cy="65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63"/>
          <a:stretch/>
        </p:blipFill>
        <p:spPr bwMode="auto">
          <a:xfrm flipH="1">
            <a:off x="4386606" y="4085633"/>
            <a:ext cx="1033810" cy="4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4326194" y="4567186"/>
            <a:ext cx="1130952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Репитер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32" name="Прямая со стрелкой 131"/>
          <p:cNvCxnSpPr/>
          <p:nvPr/>
        </p:nvCxnSpPr>
        <p:spPr>
          <a:xfrm flipH="1">
            <a:off x="2573893" y="5623490"/>
            <a:ext cx="1928894" cy="25406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6314320" y="4828622"/>
            <a:ext cx="856727" cy="761230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Умножение 137"/>
          <p:cNvSpPr/>
          <p:nvPr/>
        </p:nvSpPr>
        <p:spPr>
          <a:xfrm rot="8795392">
            <a:off x="6555591" y="4945218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Умножение 138"/>
          <p:cNvSpPr/>
          <p:nvPr/>
        </p:nvSpPr>
        <p:spPr>
          <a:xfrm rot="21405632">
            <a:off x="3348842" y="5384300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7" name="Группа 126"/>
          <p:cNvGrpSpPr/>
          <p:nvPr/>
        </p:nvGrpSpPr>
        <p:grpSpPr>
          <a:xfrm rot="1366065">
            <a:off x="5294539" y="3537541"/>
            <a:ext cx="1193522" cy="540187"/>
            <a:chOff x="4830461" y="4355246"/>
            <a:chExt cx="1193522" cy="540187"/>
          </a:xfrm>
        </p:grpSpPr>
        <p:sp>
          <p:nvSpPr>
            <p:cNvPr id="128" name="Штриховая стрелка вправо 127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9" name="Штриховая стрелка вправо 128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 rot="20646562">
            <a:off x="2710952" y="4416234"/>
            <a:ext cx="1575149" cy="540187"/>
            <a:chOff x="4830461" y="4355246"/>
            <a:chExt cx="1193522" cy="540187"/>
          </a:xfrm>
        </p:grpSpPr>
        <p:sp>
          <p:nvSpPr>
            <p:cNvPr id="135" name="Штриховая стрелка вправо 134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0" name="Штриховая стрелка вправо 139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 rot="4049977">
            <a:off x="5465411" y="4196810"/>
            <a:ext cx="694736" cy="540187"/>
            <a:chOff x="4830461" y="4355246"/>
            <a:chExt cx="1193522" cy="540187"/>
          </a:xfrm>
        </p:grpSpPr>
        <p:sp>
          <p:nvSpPr>
            <p:cNvPr id="142" name="Штриховая стрелка вправо 141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3" name="Штриховая стрелка вправо 142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 rot="6559857">
            <a:off x="4844940" y="4981492"/>
            <a:ext cx="694736" cy="540187"/>
            <a:chOff x="4830461" y="4355246"/>
            <a:chExt cx="1193522" cy="540187"/>
          </a:xfrm>
        </p:grpSpPr>
        <p:sp>
          <p:nvSpPr>
            <p:cNvPr id="145" name="Штриховая стрелка вправо 144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6" name="Штриховая стрелка вправо 145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47" name="Прямая со стрелкой 146"/>
          <p:cNvCxnSpPr/>
          <p:nvPr/>
        </p:nvCxnSpPr>
        <p:spPr>
          <a:xfrm flipH="1">
            <a:off x="5083229" y="6020107"/>
            <a:ext cx="1091658" cy="289885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Умножение 147"/>
          <p:cNvSpPr/>
          <p:nvPr/>
        </p:nvSpPr>
        <p:spPr>
          <a:xfrm rot="19658952">
            <a:off x="5469402" y="5916997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5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1295400"/>
            <a:ext cx="873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Работа репитера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05494"/>
            <a:ext cx="8915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3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50268"/>
            <a:ext cx="7258050" cy="499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904" y="1288211"/>
            <a:ext cx="873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Работа с </a:t>
            </a:r>
            <a:r>
              <a:rPr lang="ru-RU" sz="2400" b="1" dirty="0" err="1" smtClean="0"/>
              <a:t>субтоном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657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СУБТОН</a:t>
            </a:r>
            <a:endParaRPr lang="ru-RU" sz="2800" b="1" dirty="0"/>
          </a:p>
          <a:p>
            <a:r>
              <a:rPr lang="ru-RU" sz="2400" dirty="0" err="1"/>
              <a:t>Субтон</a:t>
            </a:r>
            <a:r>
              <a:rPr lang="ru-RU" sz="2400" dirty="0"/>
              <a:t> </a:t>
            </a:r>
            <a:r>
              <a:rPr lang="ru-RU" sz="2400" dirty="0" smtClean="0"/>
              <a:t>- специальный тон, который подмешивается </a:t>
            </a:r>
            <a:r>
              <a:rPr lang="ru-RU" sz="2400" dirty="0"/>
              <a:t>к </a:t>
            </a:r>
            <a:r>
              <a:rPr lang="ru-RU" sz="2400" dirty="0" smtClean="0"/>
              <a:t>сигналу, но не слышен человеку</a:t>
            </a:r>
            <a:endParaRPr lang="ru-RU" sz="2400" dirty="0"/>
          </a:p>
          <a:p>
            <a:r>
              <a:rPr lang="ru-RU" sz="2400" dirty="0" smtClean="0"/>
              <a:t>Предназначен для разделения по группам участников</a:t>
            </a:r>
            <a:r>
              <a:rPr lang="da-DK" sz="2400" dirty="0" smtClean="0"/>
              <a:t>,</a:t>
            </a:r>
            <a:r>
              <a:rPr lang="ru-RU" sz="2400" dirty="0" smtClean="0"/>
              <a:t> работающих на одной частоте </a:t>
            </a:r>
          </a:p>
          <a:p>
            <a:r>
              <a:rPr lang="ru-RU" sz="2400" dirty="0" smtClean="0"/>
              <a:t>Передачи с </a:t>
            </a:r>
            <a:r>
              <a:rPr lang="ru-RU" sz="2400" dirty="0" err="1" smtClean="0"/>
              <a:t>субтоном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слышны всем</a:t>
            </a:r>
            <a:r>
              <a:rPr lang="ru-RU" sz="2400" dirty="0" smtClean="0"/>
              <a:t>, у кого </a:t>
            </a:r>
            <a:r>
              <a:rPr lang="ru-RU" sz="2400" dirty="0" err="1" smtClean="0"/>
              <a:t>субтон</a:t>
            </a:r>
            <a:r>
              <a:rPr lang="ru-RU" sz="2400" dirty="0" smtClean="0"/>
              <a:t> не установлен на прием!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8092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Частотный </a:t>
            </a:r>
            <a:r>
              <a:rPr lang="ru-RU" dirty="0" smtClean="0">
                <a:solidFill>
                  <a:schemeClr val="tx1"/>
                </a:solidFill>
              </a:rPr>
              <a:t>план</a:t>
            </a:r>
            <a:endParaRPr lang="da-DK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15452"/>
              </p:ext>
            </p:extLst>
          </p:nvPr>
        </p:nvGraphicFramePr>
        <p:xfrm>
          <a:off x="206620" y="1342942"/>
          <a:ext cx="8784980" cy="4696968"/>
        </p:xfrm>
        <a:graphic>
          <a:graphicData uri="http://schemas.openxmlformats.org/drawingml/2006/table">
            <a:tbl>
              <a:tblPr firstRow="1" firstCol="1" bandRow="1"/>
              <a:tblGrid>
                <a:gridCol w="64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Номер</a:t>
                      </a:r>
                      <a:b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Название канала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Частота передачи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(TX)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Частота приема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(RX)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Комментарий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канал (23 LPD)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1 (54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434.300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434.3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2 (50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3 (40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канал 4 (30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LA-C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канал (23 LPD) с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субтоном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CTCSS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LA-R1С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канал 1 (54 LPD) с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субтоном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CTCSS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LA-REP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446.075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Используются только по решению связиста отряда при использовании репитера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LA2-R1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VHF-2M.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только по решению связиста отряда </a:t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Полоса - узкая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LA2-R2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144.4375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144.4375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VHF-2M.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только по решению связиста отряда </a:t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Полоса - узкая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LAREG1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региональных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нужд.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выездах из разных регионов - не использовать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LAREG2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региональных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нужд.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выездах из разных регионов - не использовать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298202" y="1120588"/>
            <a:ext cx="7683743" cy="519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Служебные позывные</a:t>
            </a:r>
            <a:endParaRPr lang="da-DK" dirty="0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298202" y="1120588"/>
            <a:ext cx="7683743" cy="519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3200" kern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000687"/>
              </p:ext>
            </p:extLst>
          </p:nvPr>
        </p:nvGraphicFramePr>
        <p:xfrm>
          <a:off x="304800" y="1556792"/>
          <a:ext cx="8515672" cy="3332296"/>
        </p:xfrm>
        <a:graphic>
          <a:graphicData uri="http://schemas.openxmlformats.org/drawingml/2006/table">
            <a:tbl>
              <a:tblPr/>
              <a:tblGrid>
                <a:gridCol w="135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Позывной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Обозначение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Заря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штаб поиска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Лиса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пешая поисковая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Ветер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передвижной экипаж (автомобили, </a:t>
                      </a:r>
                      <a:r>
                        <a:rPr lang="ru-RU" dirty="0" err="1"/>
                        <a:t>квадроциклы</a:t>
                      </a:r>
                      <a:r>
                        <a:rPr lang="ru-RU" dirty="0"/>
                        <a:t>, снегоходы </a:t>
                      </a:r>
                      <a:r>
                        <a:rPr lang="ru-RU"/>
                        <a:t>и </a:t>
                      </a:r>
                      <a:r>
                        <a:rPr lang="ru-RU" smtClean="0"/>
                        <a:t>т.п.)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Борт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воздушное судно (применяется при наземных </a:t>
                      </a:r>
                      <a:r>
                        <a:rPr lang="ru-RU"/>
                        <a:t>переговорах</a:t>
                      </a:r>
                      <a:r>
                        <a:rPr lang="ru-RU" smtClean="0"/>
                        <a:t>).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Кинолог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кинологическая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tx1"/>
                          </a:solidFill>
                        </a:rPr>
                        <a:t>Пегас 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конная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Рокада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голосовой ретранслятор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216">
                <a:tc>
                  <a:txBody>
                    <a:bodyPr/>
                    <a:lstStyle/>
                    <a:p>
                      <a:r>
                        <a:rPr lang="ru-RU" b="1"/>
                        <a:t>Табор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группа обеспечения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355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1752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96" dirty="0"/>
              <a:t>Фонетический</a:t>
            </a:r>
            <a:r>
              <a:rPr sz="3700" spc="-225" dirty="0"/>
              <a:t> </a:t>
            </a:r>
            <a:r>
              <a:rPr sz="3700" spc="-83" dirty="0"/>
              <a:t>алфавит</a:t>
            </a:r>
            <a:endParaRPr sz="3700" dirty="0"/>
          </a:p>
        </p:txBody>
      </p:sp>
      <p:sp>
        <p:nvSpPr>
          <p:cNvPr id="8" name="object 8"/>
          <p:cNvSpPr txBox="1"/>
          <p:nvPr/>
        </p:nvSpPr>
        <p:spPr>
          <a:xfrm>
            <a:off x="252048" y="1268412"/>
            <a:ext cx="8639909" cy="1132599"/>
          </a:xfrm>
          <a:prstGeom prst="rect">
            <a:avLst/>
          </a:prstGeom>
        </p:spPr>
        <p:txBody>
          <a:bodyPr vert="horz" wrap="square" lIns="0" tIns="11665" rIns="0" bIns="0" rtlCol="0">
            <a:spAutoFit/>
          </a:bodyPr>
          <a:lstStyle/>
          <a:p>
            <a:pPr marL="11665" marR="4666">
              <a:spcBef>
                <a:spcPts val="92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b="1"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Фонетический </a:t>
            </a:r>
            <a:r>
              <a:rPr b="1"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</a:t>
            </a:r>
            <a:r>
              <a:rPr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pc="-9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стандартизированный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прочтения</a:t>
            </a:r>
            <a:r>
              <a:rPr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алфавита. </a:t>
            </a:r>
            <a:endParaRPr lang="en-US" spc="-5" dirty="0" smtClean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 marR="4666">
              <a:spcBef>
                <a:spcPts val="92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spc="-14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</a:t>
            </a:r>
            <a:r>
              <a:rPr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радиосвязи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уменьшения количества</a:t>
            </a:r>
            <a:r>
              <a:rPr lang="ru-RU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ошибок </a:t>
            </a: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8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передаче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сложных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воспринятия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слов,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сокращений,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позывных, </a:t>
            </a:r>
            <a:r>
              <a:rPr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pc="-11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35655"/>
              </p:ext>
            </p:extLst>
          </p:nvPr>
        </p:nvGraphicFramePr>
        <p:xfrm>
          <a:off x="252044" y="2776058"/>
          <a:ext cx="8639912" cy="3260784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2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62">
                  <a:extLst>
                    <a:ext uri="{9D8B030D-6E8A-4147-A177-3AD203B41FA5}">
                      <a16:colId xmlns:a16="http://schemas.microsoft.com/office/drawing/2014/main" val="41249652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31841736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378">
                  <a:extLst>
                    <a:ext uri="{9D8B030D-6E8A-4147-A177-3AD203B41FA5}">
                      <a16:colId xmlns:a16="http://schemas.microsoft.com/office/drawing/2014/main" val="30816966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124">
                  <a:extLst>
                    <a:ext uri="{9D8B030D-6E8A-4147-A177-3AD203B41FA5}">
                      <a16:colId xmlns:a16="http://schemas.microsoft.com/office/drawing/2014/main" val="3703790199"/>
                    </a:ext>
                  </a:extLst>
                </a:gridCol>
                <a:gridCol w="948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Álpha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ль-фа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Hotél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Óscar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Ос-кар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Víctor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Вик-тор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Brávo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ра-во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Índia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Papá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а-па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Whísky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Chárlie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ар-ли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Júliet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-ли-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Quebéc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-бек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X́ray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кс-рей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Délta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ель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Kílo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Rómeo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-ми-о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 smtClean="0"/>
                        <a:t>Yánkee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Écho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Э-ко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(Э-хо)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Líma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Siérra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ье-ра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 smtClean="0"/>
                        <a:t>Zúlu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у-лу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Fóxtrot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окс-трот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Míke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Tángo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ан-го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Gólf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Гольф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Novémber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вем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Úniform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-ни-форм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9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60848"/>
            <a:ext cx="4816000" cy="479715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Длина волны</a:t>
            </a:r>
            <a:r>
              <a:rPr lang="ru-RU" sz="2600" dirty="0"/>
              <a:t>: расстояние между двумя </a:t>
            </a:r>
            <a:r>
              <a:rPr lang="ru-RU" sz="2600" dirty="0" smtClean="0"/>
              <a:t>точками, </a:t>
            </a:r>
            <a:r>
              <a:rPr lang="ru-RU" sz="2600" dirty="0"/>
              <a:t>в которых колебания происходят в одинаковой </a:t>
            </a:r>
            <a:r>
              <a:rPr lang="ru-RU" sz="2600" dirty="0" smtClean="0"/>
              <a:t>фазе</a:t>
            </a:r>
          </a:p>
          <a:p>
            <a:pPr marL="358775" indent="-358775">
              <a:buNone/>
              <a:tabLst>
                <a:tab pos="358775" algn="l"/>
              </a:tabLst>
            </a:pPr>
            <a:r>
              <a:rPr lang="ru-RU" sz="2600" dirty="0"/>
              <a:t>	</a:t>
            </a:r>
            <a:r>
              <a:rPr lang="ru-RU" sz="2600" dirty="0" smtClean="0"/>
              <a:t>Длина волны выражается в метрах, километрах, сантиметрах и т.д.</a:t>
            </a:r>
          </a:p>
          <a:p>
            <a:endParaRPr lang="ru-RU" sz="2600" dirty="0" smtClean="0"/>
          </a:p>
          <a:p>
            <a:r>
              <a:rPr lang="ru-RU" sz="2600" dirty="0" smtClean="0"/>
              <a:t>Частота волны: число колебаний </a:t>
            </a:r>
            <a:br>
              <a:rPr lang="ru-RU" sz="2600" dirty="0" smtClean="0"/>
            </a:br>
            <a:r>
              <a:rPr lang="ru-RU" sz="2600" dirty="0" smtClean="0"/>
              <a:t>за секунду</a:t>
            </a:r>
          </a:p>
          <a:p>
            <a:pPr marL="358775" indent="0">
              <a:buNone/>
            </a:pPr>
            <a:r>
              <a:rPr lang="ru-RU" sz="2600" dirty="0" smtClean="0"/>
              <a:t>Частота </a:t>
            </a:r>
            <a:r>
              <a:rPr lang="ru-RU" sz="2600" dirty="0"/>
              <a:t>выражается в герцах (Гц), килогерцах (кГц), мегагерцах (МГц) или гигагерцах (ГГц</a:t>
            </a:r>
            <a:r>
              <a:rPr lang="ru-RU" sz="2600" dirty="0" smtClean="0"/>
              <a:t>)</a:t>
            </a:r>
            <a:endParaRPr lang="en-US" sz="2600" dirty="0"/>
          </a:p>
          <a:p>
            <a:endParaRPr lang="da-DK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47" y="2060848"/>
            <a:ext cx="3195616" cy="234763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04799" y="1471075"/>
            <a:ext cx="8965963" cy="678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Радиоволны </a:t>
            </a:r>
            <a:r>
              <a:rPr lang="ru-RU" sz="2800" dirty="0"/>
              <a:t>характеризуются длиной и частотой</a:t>
            </a:r>
          </a:p>
          <a:p>
            <a:endParaRPr lang="da-DK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47" y="4581128"/>
            <a:ext cx="3195616" cy="20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6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87" dirty="0" err="1"/>
              <a:t>Вызов</a:t>
            </a:r>
            <a:r>
              <a:rPr sz="3700" spc="-230" dirty="0"/>
              <a:t> </a:t>
            </a:r>
            <a:r>
              <a:rPr lang="ru-RU" sz="3700" spc="-230" dirty="0" smtClean="0"/>
              <a:t>и ответ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41836" y="1268418"/>
            <a:ext cx="8639918" cy="5421482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ВЫЗОВ</a:t>
            </a:r>
          </a:p>
          <a:p>
            <a:pPr marL="465137" lvl="1">
              <a:spcBef>
                <a:spcPts val="620"/>
              </a:spcBef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ВЫЗЫВАЕМОГО</a:t>
            </a:r>
            <a:r>
              <a:rPr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7" lvl="2">
              <a:spcBef>
                <a:spcPts val="620"/>
              </a:spcBef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lang="ru-RU"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b="1"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</a:p>
          <a:p>
            <a:pPr>
              <a:spcBef>
                <a:spcPts val="9"/>
              </a:spcBef>
            </a:pP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buClr>
                <a:srgbClr val="93A299"/>
              </a:buClr>
              <a:buSzPct val="84375"/>
              <a:tabLst>
                <a:tab pos="179640" algn="l"/>
              </a:tabLst>
            </a:pP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лучшего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запоминания –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</a:t>
            </a:r>
            <a:r>
              <a:rPr spc="17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ru-RU" spc="17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spc="13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spc="-9" dirty="0">
                <a:latin typeface="Arial" panose="020B0604020202020204" pitchFamily="34" charset="0"/>
                <a:cs typeface="Arial" panose="020B0604020202020204" pitchFamily="34" charset="0"/>
              </a:rPr>
              <a:t>- ЗАРЯ 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ответь)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-14" dirty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i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ОТВЕТ</a:t>
            </a:r>
            <a:endParaRPr lang="ru-RU" sz="24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ЛИСА-1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приеме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 </a:t>
            </a:r>
            <a:r>
              <a:rPr lang="en-US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связи)!</a:t>
            </a:r>
            <a:endParaRPr lang="ru-RU" i="1" spc="-14" dirty="0" smtClean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После </a:t>
            </a:r>
            <a:r>
              <a:rPr lang="ru-RU" sz="2400" dirty="0">
                <a:solidFill>
                  <a:schemeClr val="tx2"/>
                </a:solidFill>
              </a:rPr>
              <a:t>установления устойчивой связи </a:t>
            </a:r>
            <a:r>
              <a:rPr lang="ru-RU" sz="2400" dirty="0" smtClean="0">
                <a:solidFill>
                  <a:schemeClr val="tx2"/>
                </a:solidFill>
              </a:rPr>
              <a:t>позывные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как </a:t>
            </a:r>
            <a:r>
              <a:rPr lang="ru-RU" sz="2400" dirty="0">
                <a:solidFill>
                  <a:schemeClr val="tx2"/>
                </a:solidFill>
              </a:rPr>
              <a:t>правило, не называются.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02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105" dirty="0"/>
              <a:t>Передача</a:t>
            </a:r>
            <a:r>
              <a:rPr sz="3700" spc="-230" dirty="0"/>
              <a:t> </a:t>
            </a:r>
            <a:r>
              <a:rPr sz="3700" spc="-96" dirty="0"/>
              <a:t>координат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539552" y="1844824"/>
            <a:ext cx="8928992" cy="969267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342900" marR="467764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Передаем отдельно каждый символ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Эн, пять </a:t>
            </a:r>
            <a:r>
              <a:rPr lang="ru-RU" i="1" kern="0" dirty="0" err="1" smtClean="0">
                <a:latin typeface="Arial"/>
                <a:cs typeface="Arial"/>
              </a:rPr>
              <a:t>пять</a:t>
            </a:r>
            <a:r>
              <a:rPr lang="ru-RU" i="1" kern="0" dirty="0" smtClean="0">
                <a:latin typeface="Arial"/>
                <a:cs typeface="Arial"/>
              </a:rPr>
              <a:t> градусов, четыре ноль восемь пять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Е, ноль восемь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N 55.40859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 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086.05109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074708"/>
            <a:ext cx="2088232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err="1" smtClean="0">
                <a:solidFill>
                  <a:srgbClr val="282833"/>
                </a:solidFill>
                <a:latin typeface="Arial"/>
                <a:cs typeface="Arial"/>
              </a:rPr>
              <a:t>Nortn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–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Север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</a:t>
            </a:r>
            <a:r>
              <a:rPr lang="en-US" kern="0" dirty="0" err="1">
                <a:solidFill>
                  <a:srgbClr val="282833"/>
                </a:solidFill>
                <a:latin typeface="Arial"/>
                <a:cs typeface="Arial"/>
              </a:rPr>
              <a:t>ast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 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Восток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052736"/>
            <a:ext cx="36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N 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Северная широта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Восточная долгота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07504" y="4266084"/>
            <a:ext cx="7704741" cy="1153933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sz="2400" dirty="0" err="1">
                <a:solidFill>
                  <a:schemeClr val="tx2"/>
                </a:solidFill>
              </a:rPr>
              <a:t>После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передачи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координат </a:t>
            </a:r>
            <a:r>
              <a:rPr sz="2400" dirty="0" err="1">
                <a:solidFill>
                  <a:schemeClr val="tx2"/>
                </a:solidFill>
              </a:rPr>
              <a:t>принимающий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должен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повторить</a:t>
            </a:r>
            <a:r>
              <a:rPr sz="2400" dirty="0">
                <a:solidFill>
                  <a:schemeClr val="tx2"/>
                </a:solidFill>
              </a:rPr>
              <a:t> принятые данные,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sz="2400" dirty="0" smtClean="0">
                <a:solidFill>
                  <a:schemeClr val="tx2"/>
                </a:solidFill>
              </a:rPr>
              <a:t>а </a:t>
            </a:r>
            <a:r>
              <a:rPr sz="2400" dirty="0">
                <a:solidFill>
                  <a:schemeClr val="tx2"/>
                </a:solidFill>
              </a:rPr>
              <a:t>передающий – </a:t>
            </a:r>
            <a:r>
              <a:rPr sz="2400" dirty="0" err="1">
                <a:solidFill>
                  <a:schemeClr val="tx2"/>
                </a:solidFill>
              </a:rPr>
              <a:t>проверить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99592" y="2786545"/>
            <a:ext cx="8568952" cy="1430932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R="467764"/>
            <a:r>
              <a:rPr lang="ru-RU" kern="0" dirty="0" smtClean="0">
                <a:latin typeface="Arial"/>
                <a:cs typeface="Arial"/>
              </a:rPr>
              <a:t>Допускается</a:t>
            </a:r>
            <a:r>
              <a:rPr lang="ru-RU" i="1" kern="0" dirty="0" smtClean="0">
                <a:latin typeface="Arial"/>
                <a:cs typeface="Arial"/>
              </a:rPr>
              <a:t> 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Север, пятьдесят пять градусов, сорок ровно, восемьдесят пять,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Восток, ноль восемьдесят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пятьдесят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107504" y="5517232"/>
            <a:ext cx="8928992" cy="784601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Любые числовые значения, координаты,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требуют </a:t>
            </a:r>
            <a:r>
              <a:rPr lang="ru-RU" sz="2400" dirty="0">
                <a:solidFill>
                  <a:schemeClr val="tx2"/>
                </a:solidFill>
              </a:rPr>
              <a:t>подтверждения </a:t>
            </a:r>
            <a:r>
              <a:rPr lang="ru-RU" sz="2400" dirty="0" smtClean="0">
                <a:solidFill>
                  <a:schemeClr val="tx2"/>
                </a:solidFill>
              </a:rPr>
              <a:t>приёма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52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Минимальные необходимые знания:</a:t>
            </a:r>
          </a:p>
          <a:p>
            <a:r>
              <a:rPr lang="ru-RU" sz="2400" dirty="0"/>
              <a:t>Знать, как вести переговоры</a:t>
            </a:r>
          </a:p>
          <a:p>
            <a:r>
              <a:rPr lang="ru-RU" sz="2400" dirty="0" smtClean="0"/>
              <a:t>Умение </a:t>
            </a:r>
            <a:r>
              <a:rPr lang="ru-RU" sz="2400" dirty="0"/>
              <a:t>включать/выключать </a:t>
            </a:r>
            <a:r>
              <a:rPr lang="ru-RU" sz="2400" dirty="0" smtClean="0"/>
              <a:t>радиостанцию</a:t>
            </a:r>
            <a:endParaRPr lang="ru-RU" sz="2400" dirty="0"/>
          </a:p>
          <a:p>
            <a:r>
              <a:rPr lang="ru-RU" sz="2400" dirty="0" smtClean="0"/>
              <a:t>Смена </a:t>
            </a:r>
            <a:r>
              <a:rPr lang="ru-RU" sz="2400" dirty="0"/>
              <a:t>частоты на </a:t>
            </a:r>
            <a:r>
              <a:rPr lang="ru-RU" sz="2400" dirty="0" smtClean="0"/>
              <a:t>необходимую</a:t>
            </a:r>
          </a:p>
          <a:p>
            <a:r>
              <a:rPr lang="ru-RU" sz="2400" dirty="0"/>
              <a:t>Знать, как заблокировать/разблокировать рацию</a:t>
            </a:r>
          </a:p>
          <a:p>
            <a:r>
              <a:rPr lang="ru-RU" sz="2400" dirty="0"/>
              <a:t>Установка максимальной/минимальной мощности рации</a:t>
            </a:r>
          </a:p>
          <a:p>
            <a:r>
              <a:rPr lang="ru-RU" sz="2400" dirty="0" smtClean="0"/>
              <a:t>Перевод из канального режима на прямой ввод частоты и обратно</a:t>
            </a:r>
            <a:endParaRPr lang="ru-RU" sz="2400" dirty="0"/>
          </a:p>
          <a:p>
            <a:r>
              <a:rPr lang="ru-RU" sz="2400" dirty="0" smtClean="0"/>
              <a:t>Ввод </a:t>
            </a:r>
            <a:r>
              <a:rPr lang="ru-RU" sz="2400" dirty="0" err="1" smtClean="0"/>
              <a:t>субтона</a:t>
            </a:r>
            <a:r>
              <a:rPr lang="ru-RU" sz="2400" dirty="0" smtClean="0"/>
              <a:t> на прием/передачу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27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1138"/>
            <a:ext cx="8686800" cy="396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Радиостанция может работать в 2-х режимах</a:t>
            </a:r>
          </a:p>
          <a:p>
            <a:r>
              <a:rPr lang="ru-RU" sz="2400" dirty="0" smtClean="0"/>
              <a:t>Режим прямого ввода частоты, когда нужная частота вводится с клавиатуры руками</a:t>
            </a:r>
            <a:br>
              <a:rPr lang="ru-RU" sz="2400" dirty="0" smtClean="0"/>
            </a:br>
            <a:r>
              <a:rPr lang="ru-RU" sz="2400" i="1" dirty="0" smtClean="0"/>
              <a:t>Более гибко, но более сложно при большом количестве частот</a:t>
            </a:r>
          </a:p>
          <a:p>
            <a:r>
              <a:rPr lang="ru-RU" sz="2400" dirty="0" smtClean="0"/>
              <a:t>Канальный режим, когда нужные частоты заранее введены в радиостанцию и каждой частоте присвоен свой порядковый номер</a:t>
            </a:r>
            <a:br>
              <a:rPr lang="ru-RU" sz="2400" dirty="0" smtClean="0"/>
            </a:br>
            <a:r>
              <a:rPr lang="ru-RU" sz="2400" i="1" dirty="0" smtClean="0"/>
              <a:t>Легко переключаться при большом количестве частот, но требуется заранее ввести частоты в радиостанцию</a:t>
            </a:r>
          </a:p>
        </p:txBody>
      </p:sp>
    </p:spTree>
    <p:extLst>
      <p:ext uri="{BB962C8B-B14F-4D97-AF65-F5344CB8AC3E}">
        <p14:creationId xmlns:p14="http://schemas.microsoft.com/office/powerpoint/2010/main" val="310260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085184"/>
            <a:ext cx="859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Перевод радиостанций </a:t>
            </a:r>
            <a:r>
              <a:rPr lang="en-US" dirty="0" err="1" smtClean="0"/>
              <a:t>Baofeng</a:t>
            </a:r>
            <a:r>
              <a:rPr lang="ru-RU" dirty="0" smtClean="0"/>
              <a:t> </a:t>
            </a:r>
            <a:r>
              <a:rPr lang="en-US" dirty="0" smtClean="0"/>
              <a:t>BF-A58</a:t>
            </a:r>
            <a:r>
              <a:rPr lang="ru-RU" dirty="0" smtClean="0"/>
              <a:t>, </a:t>
            </a:r>
            <a:r>
              <a:rPr lang="en-US" dirty="0" smtClean="0"/>
              <a:t>UV82 </a:t>
            </a:r>
            <a:r>
              <a:rPr lang="ru-RU" dirty="0" smtClean="0"/>
              <a:t>и т.п.</a:t>
            </a:r>
            <a:r>
              <a:rPr lang="en-US" dirty="0" smtClean="0"/>
              <a:t> </a:t>
            </a:r>
            <a:r>
              <a:rPr lang="ru-RU" dirty="0" smtClean="0"/>
              <a:t>из канального режима в прямой ввод частоты и обратно происходит через включение и удерживание кнопки </a:t>
            </a:r>
            <a:r>
              <a:rPr lang="ru-RU" b="1" dirty="0"/>
              <a:t>[</a:t>
            </a:r>
            <a:r>
              <a:rPr lang="ru-RU" b="1" dirty="0" smtClean="0"/>
              <a:t>MENU]. </a:t>
            </a:r>
            <a:r>
              <a:rPr lang="ru-RU" dirty="0" smtClean="0"/>
              <a:t>При </a:t>
            </a:r>
            <a:r>
              <a:rPr lang="ru-RU" dirty="0"/>
              <a:t>этом, удерживать кнопку </a:t>
            </a:r>
            <a:r>
              <a:rPr lang="ru-RU" b="1" dirty="0"/>
              <a:t>[MENU</a:t>
            </a:r>
            <a:r>
              <a:rPr lang="ru-RU" b="1" dirty="0" smtClean="0"/>
              <a:t>] </a:t>
            </a:r>
            <a:r>
              <a:rPr lang="ru-RU" dirty="0" smtClean="0"/>
              <a:t>нужно до </a:t>
            </a:r>
            <a:r>
              <a:rPr lang="ru-RU" dirty="0"/>
              <a:t>полного </a:t>
            </a:r>
            <a:r>
              <a:rPr lang="ru-RU" dirty="0" smtClean="0"/>
              <a:t>включения рации.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dirty="0" smtClean="0"/>
              <a:t>Перевод </a:t>
            </a:r>
            <a:r>
              <a:rPr lang="ru-RU" dirty="0"/>
              <a:t>радиостанций </a:t>
            </a:r>
            <a:r>
              <a:rPr lang="en-US" dirty="0" err="1"/>
              <a:t>Baofeng</a:t>
            </a:r>
            <a:r>
              <a:rPr lang="ru-RU" dirty="0"/>
              <a:t> </a:t>
            </a:r>
            <a:r>
              <a:rPr lang="en-US" dirty="0" smtClean="0"/>
              <a:t>UV-5R </a:t>
            </a:r>
            <a:r>
              <a:rPr lang="ru-RU" dirty="0" smtClean="0"/>
              <a:t>из одного режима в другой осуществляется кнопкой </a:t>
            </a:r>
            <a:r>
              <a:rPr lang="en-US" b="1" dirty="0" smtClean="0"/>
              <a:t>[VFO/MR</a:t>
            </a:r>
            <a:r>
              <a:rPr lang="en-US" b="1" dirty="0"/>
              <a:t>]</a:t>
            </a:r>
            <a:r>
              <a:rPr lang="en-US" dirty="0" smtClean="0"/>
              <a:t> </a:t>
            </a:r>
            <a:r>
              <a:rPr lang="ru-RU" dirty="0" smtClean="0"/>
              <a:t>на корпусе радиостанции.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1111"/>
          <a:stretch/>
        </p:blipFill>
        <p:spPr>
          <a:xfrm>
            <a:off x="2339752" y="1235246"/>
            <a:ext cx="2088232" cy="3899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16487"/>
            <a:ext cx="2088232" cy="39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1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94987"/>
              </p:ext>
            </p:extLst>
          </p:nvPr>
        </p:nvGraphicFramePr>
        <p:xfrm>
          <a:off x="399728" y="1484784"/>
          <a:ext cx="8496943" cy="2241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в меню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Функция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Описание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SQL (</a:t>
                      </a:r>
                      <a:r>
                        <a:rPr lang="ru-RU" sz="1300" dirty="0" err="1">
                          <a:effectLst/>
                        </a:rPr>
                        <a:t>SQuelch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Level</a:t>
                      </a:r>
                      <a:r>
                        <a:rPr lang="ru-RU" sz="1300" dirty="0">
                          <a:effectLst/>
                        </a:rPr>
                        <a:t>) 0-9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Шумоподавитель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шумодав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b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шумоподавителя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заключается в блокировке естественного шума эфира, выставляется некий порог, до которого радиостанция закрыта на прием, выше - рабочий режим.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Уровень </a:t>
                      </a:r>
                      <a:r>
                        <a:rPr lang="ru-RU" sz="1300" dirty="0">
                          <a:effectLst/>
                        </a:rPr>
                        <a:t>0 означает, что он выключен; а при 9 он открывается только при очень качественном и сильном </a:t>
                      </a:r>
                      <a:r>
                        <a:rPr lang="ru-RU" sz="1300" dirty="0" smtClean="0">
                          <a:effectLst/>
                        </a:rPr>
                        <a:t>сигнале.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Оптимально </a:t>
                      </a:r>
                      <a:r>
                        <a:rPr lang="ru-RU" sz="1300" b="1" dirty="0" smtClean="0">
                          <a:effectLst/>
                        </a:rPr>
                        <a:t>2-3.</a:t>
                      </a: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89674"/>
              </p:ext>
            </p:extLst>
          </p:nvPr>
        </p:nvGraphicFramePr>
        <p:xfrm>
          <a:off x="399726" y="3725819"/>
          <a:ext cx="8496943" cy="1206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R-CTSC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Задаётся аналоговый </a:t>
                      </a:r>
                      <a:r>
                        <a:rPr kumimoji="0" lang="ru-RU" sz="13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субтон</a:t>
                      </a:r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CTCSS на приём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T-CTSC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Задаётся аналоговый </a:t>
                      </a:r>
                      <a:r>
                        <a:rPr lang="ru-RU" sz="13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CTCSS на передачу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9727" y="5445224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Подробнее об этих и других настройках написано в инструкции к радиостанции,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392690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Если приезжаете </a:t>
            </a:r>
            <a:r>
              <a:rPr lang="ru-RU" sz="2800" dirty="0"/>
              <a:t>на поиски со своей рацией, то, </a:t>
            </a:r>
            <a:r>
              <a:rPr lang="ru-RU" sz="2800" dirty="0" smtClean="0"/>
              <a:t>заранее </a:t>
            </a:r>
            <a:r>
              <a:rPr lang="ru-RU" sz="2800" dirty="0"/>
              <a:t>перед поиском </a:t>
            </a:r>
            <a:r>
              <a:rPr lang="ru-RU" sz="2800" dirty="0" smtClean="0"/>
              <a:t>убедитесь</a:t>
            </a:r>
            <a:r>
              <a:rPr lang="ru-RU" sz="2800" dirty="0"/>
              <a:t>, что</a:t>
            </a:r>
          </a:p>
          <a:p>
            <a:r>
              <a:rPr lang="ru-RU" sz="2400" dirty="0" smtClean="0"/>
              <a:t>радиостанция </a:t>
            </a:r>
            <a:r>
              <a:rPr lang="ru-RU" sz="2400" dirty="0"/>
              <a:t>заряжена и </a:t>
            </a:r>
            <a:r>
              <a:rPr lang="ru-RU" sz="2400" dirty="0" smtClean="0"/>
              <a:t>работает</a:t>
            </a:r>
            <a:endParaRPr lang="ru-RU" sz="2400" dirty="0"/>
          </a:p>
          <a:p>
            <a:r>
              <a:rPr lang="ru-RU" sz="2400" dirty="0" smtClean="0"/>
              <a:t>умеет </a:t>
            </a:r>
            <a:r>
              <a:rPr lang="ru-RU" sz="2400" dirty="0"/>
              <a:t>работать в диапазоне LPD </a:t>
            </a:r>
            <a:endParaRPr lang="ru-RU" sz="2400" dirty="0" smtClean="0"/>
          </a:p>
          <a:p>
            <a:r>
              <a:rPr lang="ru-RU" sz="2400" dirty="0" smtClean="0"/>
              <a:t>вы умеете </a:t>
            </a:r>
            <a:r>
              <a:rPr lang="ru-RU" sz="2400" dirty="0"/>
              <a:t>настраивать свою радиостанцию, чтобы не отвлекать на ее настройку на поисках своих </a:t>
            </a:r>
            <a:r>
              <a:rPr lang="ru-RU" sz="2400" dirty="0" smtClean="0"/>
              <a:t>товарищей</a:t>
            </a:r>
            <a:endParaRPr lang="ru-RU" sz="2400" dirty="0"/>
          </a:p>
          <a:p>
            <a:r>
              <a:rPr lang="ru-RU" sz="2400" dirty="0"/>
              <a:t>е</a:t>
            </a:r>
            <a:r>
              <a:rPr lang="ru-RU" sz="2400" dirty="0" smtClean="0"/>
              <a:t>сли </a:t>
            </a:r>
            <a:r>
              <a:rPr lang="ru-RU" sz="2400" dirty="0"/>
              <a:t>у </a:t>
            </a:r>
            <a:r>
              <a:rPr lang="ru-RU" sz="2400" dirty="0" smtClean="0"/>
              <a:t>вас есть вопросы, то задайте их заблаговременно </a:t>
            </a:r>
            <a:r>
              <a:rPr lang="ru-RU" sz="2400" dirty="0"/>
              <a:t>перед </a:t>
            </a:r>
            <a:r>
              <a:rPr lang="ru-RU" sz="2400" dirty="0" smtClean="0"/>
              <a:t>поисками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3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уверенной работы нужно соблюдать </a:t>
            </a:r>
            <a:r>
              <a:rPr lang="ru-RU" sz="2800" dirty="0" smtClean="0"/>
              <a:t>правила</a:t>
            </a:r>
            <a:r>
              <a:rPr lang="ru-RU" sz="2800" dirty="0"/>
              <a:t>:</a:t>
            </a:r>
          </a:p>
          <a:p>
            <a:r>
              <a:rPr lang="ru-RU" sz="2400" dirty="0" smtClean="0"/>
              <a:t>остановитесь</a:t>
            </a:r>
            <a:r>
              <a:rPr lang="ru-RU" sz="2400" dirty="0"/>
              <a:t>, не говорите в </a:t>
            </a:r>
            <a:r>
              <a:rPr lang="ru-RU" sz="2400" dirty="0" smtClean="0"/>
              <a:t>движении</a:t>
            </a:r>
          </a:p>
          <a:p>
            <a:r>
              <a:rPr lang="ru-RU" sz="2400" dirty="0" smtClean="0"/>
              <a:t>повернитесь </a:t>
            </a:r>
            <a:r>
              <a:rPr lang="ru-RU" sz="2400" dirty="0"/>
              <a:t>лицом (радиостанцией) примерно в сторону вызываемого </a:t>
            </a:r>
            <a:r>
              <a:rPr lang="ru-RU" sz="2400" dirty="0" smtClean="0"/>
              <a:t>абонента</a:t>
            </a:r>
          </a:p>
          <a:p>
            <a:r>
              <a:rPr lang="ru-RU" sz="2400" dirty="0" smtClean="0"/>
              <a:t>держите </a:t>
            </a:r>
            <a:r>
              <a:rPr lang="ru-RU" sz="2400" dirty="0"/>
              <a:t>рацию </a:t>
            </a:r>
            <a:r>
              <a:rPr lang="ru-RU" sz="2400" dirty="0" smtClean="0"/>
              <a:t>вертикально, поднимите ее на вытянутой руке</a:t>
            </a:r>
          </a:p>
          <a:p>
            <a:r>
              <a:rPr lang="ru-RU" sz="2400" dirty="0"/>
              <a:t>антенна должна располагаться как можно выше, </a:t>
            </a:r>
            <a:r>
              <a:rPr lang="ru-RU" sz="2400" dirty="0" smtClean="0"/>
              <a:t>носите </a:t>
            </a:r>
            <a:r>
              <a:rPr lang="ru-RU" sz="2400" dirty="0"/>
              <a:t>рацию </a:t>
            </a:r>
            <a:r>
              <a:rPr lang="ru-RU" sz="2400" dirty="0" smtClean="0"/>
              <a:t>не </a:t>
            </a:r>
            <a:r>
              <a:rPr lang="ru-RU" sz="2400" dirty="0"/>
              <a:t>на бедре, а </a:t>
            </a:r>
            <a:r>
              <a:rPr lang="ru-RU" sz="2400" dirty="0" smtClean="0"/>
              <a:t>вертикально на </a:t>
            </a:r>
            <a:r>
              <a:rPr lang="ru-RU" sz="2400" dirty="0"/>
              <a:t>груди, рюкзаке, разгрузочном жилете</a:t>
            </a:r>
          </a:p>
          <a:p>
            <a:r>
              <a:rPr lang="ru-RU" sz="2400" dirty="0" smtClean="0"/>
              <a:t>говорите </a:t>
            </a:r>
            <a:r>
              <a:rPr lang="ru-RU" sz="2400" dirty="0"/>
              <a:t>прямо в микрофон, поднесите рацию ближе к </a:t>
            </a:r>
            <a:r>
              <a:rPr lang="ru-RU" sz="2400" dirty="0" smtClean="0"/>
              <a:t>лицу (на расстояние ладони)</a:t>
            </a:r>
          </a:p>
          <a:p>
            <a:r>
              <a:rPr lang="ru-RU" sz="2400" dirty="0" smtClean="0"/>
              <a:t>попробуйте </a:t>
            </a:r>
            <a:r>
              <a:rPr lang="ru-RU" sz="2400" dirty="0"/>
              <a:t>установить связь, сместившись от текущей точки на несколько метров, обойдите возможные препятствия, выйдите на просеку, открытое </a:t>
            </a:r>
            <a:r>
              <a:rPr lang="ru-RU" sz="2400" dirty="0" smtClean="0"/>
              <a:t>пространство</a:t>
            </a:r>
          </a:p>
          <a:p>
            <a:r>
              <a:rPr lang="ru-RU" sz="2400" dirty="0" smtClean="0"/>
              <a:t>прежде</a:t>
            </a:r>
            <a:r>
              <a:rPr lang="ru-RU" sz="2400" dirty="0"/>
              <a:t>, чем начать говорить, нажмите </a:t>
            </a:r>
            <a:r>
              <a:rPr lang="ru-RU" sz="2400" dirty="0" err="1"/>
              <a:t>тангенту</a:t>
            </a:r>
            <a:r>
              <a:rPr lang="ru-RU" sz="2400" dirty="0"/>
              <a:t>, выждите примерно 3 секунды и только после этого передавайте </a:t>
            </a:r>
            <a:r>
              <a:rPr lang="ru-RU" sz="2400" dirty="0" smtClean="0"/>
              <a:t>сообщение, </a:t>
            </a:r>
            <a:r>
              <a:rPr lang="ru-RU" sz="2400" dirty="0"/>
              <a:t>о</a:t>
            </a:r>
            <a:r>
              <a:rPr lang="ru-RU" sz="2400" dirty="0" smtClean="0"/>
              <a:t>тпускайте </a:t>
            </a:r>
            <a:r>
              <a:rPr lang="ru-RU" sz="2400" dirty="0" err="1"/>
              <a:t>тангенту</a:t>
            </a:r>
            <a:r>
              <a:rPr lang="ru-RU" sz="2400" dirty="0"/>
              <a:t> тоже через 3 секунды после завершения </a:t>
            </a:r>
            <a:r>
              <a:rPr lang="ru-RU" sz="2400" dirty="0" smtClean="0"/>
              <a:t>сообщения</a:t>
            </a:r>
          </a:p>
          <a:p>
            <a:r>
              <a:rPr lang="ru-RU" sz="2400" dirty="0" smtClean="0"/>
              <a:t>проверьте </a:t>
            </a:r>
            <a:r>
              <a:rPr lang="ru-RU" sz="2400" dirty="0"/>
              <a:t>настройки </a:t>
            </a:r>
            <a:r>
              <a:rPr lang="ru-RU" sz="2400" dirty="0" err="1" smtClean="0"/>
              <a:t>шумоподавителя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470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16002"/>
          <a:stretch/>
        </p:blipFill>
        <p:spPr>
          <a:xfrm>
            <a:off x="755576" y="1988840"/>
            <a:ext cx="3497400" cy="41312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</a:t>
            </a:r>
            <a:r>
              <a:rPr lang="ru-RU" sz="2800" dirty="0" smtClean="0"/>
              <a:t> 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35" r="-1147" b="9191"/>
          <a:stretch/>
        </p:blipFill>
        <p:spPr>
          <a:xfrm>
            <a:off x="5148064" y="1988840"/>
            <a:ext cx="3375949" cy="4032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5" y="3573016"/>
            <a:ext cx="1426599" cy="14265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648405" cy="2736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0" y="1988840"/>
            <a:ext cx="3899530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1426599" cy="1426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2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Длина и частота радиоволны обратно пропорциональны </a:t>
            </a:r>
            <a:r>
              <a:rPr lang="ru-RU" sz="3100" smtClean="0"/>
              <a:t>друг другу.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Соответствие между частотой и длиной волны выражается следующей формулой:</a:t>
            </a:r>
          </a:p>
          <a:p>
            <a:pPr marL="0" indent="0">
              <a:buNone/>
            </a:pPr>
            <a:r>
              <a:rPr lang="ru-RU" sz="5200" b="1" dirty="0" smtClean="0"/>
              <a:t>F = C / L</a:t>
            </a:r>
            <a:endParaRPr lang="ru-RU" sz="5200" dirty="0" smtClean="0"/>
          </a:p>
          <a:p>
            <a:pPr marL="266700" lvl="1" indent="0">
              <a:buNone/>
            </a:pPr>
            <a:r>
              <a:rPr lang="ru-RU" sz="2400" dirty="0" smtClean="0"/>
              <a:t>где: F –частота, Гц,</a:t>
            </a:r>
          </a:p>
          <a:p>
            <a:pPr marL="266700" lvl="1" indent="0">
              <a:buNone/>
            </a:pPr>
            <a:r>
              <a:rPr lang="ru-RU" sz="2400" dirty="0" smtClean="0"/>
              <a:t>С – скорость света, равная 300 000 км/с,</a:t>
            </a:r>
          </a:p>
          <a:p>
            <a:pPr marL="266700" lvl="1" indent="0">
              <a:buNone/>
            </a:pPr>
            <a:r>
              <a:rPr lang="ru-RU" sz="2400" dirty="0" smtClean="0"/>
              <a:t>L – длина волны</a:t>
            </a:r>
            <a:r>
              <a:rPr lang="ru-RU" sz="2400" smtClean="0"/>
              <a:t>, м.</a:t>
            </a:r>
            <a:endParaRPr lang="ru-RU" sz="2400" dirty="0" smtClean="0"/>
          </a:p>
          <a:p>
            <a:endParaRPr lang="ru-RU" sz="3100" dirty="0" smtClean="0"/>
          </a:p>
          <a:p>
            <a:r>
              <a:rPr lang="ru-RU" sz="3100" dirty="0" smtClean="0"/>
              <a:t>При практическом использовании для взаимосвязи частоты и длины радиоволны можно использовать следующую формулу: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F (МГц) = 300/ L (м)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300/433,625 </a:t>
            </a:r>
            <a:r>
              <a:rPr lang="ru-RU" dirty="0"/>
              <a:t>(МГц) = 0,69 (м)</a:t>
            </a:r>
            <a:r>
              <a:rPr lang="en-US" dirty="0"/>
              <a:t> – 70-</a:t>
            </a:r>
            <a:r>
              <a:rPr lang="ru-RU" dirty="0" err="1"/>
              <a:t>ти</a:t>
            </a:r>
            <a:r>
              <a:rPr lang="ru-RU" dirty="0"/>
              <a:t> сантиметровый диапазон</a:t>
            </a:r>
          </a:p>
          <a:p>
            <a:pPr marL="0" indent="0">
              <a:buNone/>
            </a:pPr>
            <a:r>
              <a:rPr lang="ru-RU" dirty="0" smtClean="0"/>
              <a:t>300/145</a:t>
            </a:r>
            <a:r>
              <a:rPr lang="ru-RU" dirty="0"/>
              <a:t>,</a:t>
            </a:r>
            <a:r>
              <a:rPr lang="ru-RU" dirty="0" smtClean="0"/>
              <a:t>500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МГц) = 2,06 (м) – 2-х метровый диапазон 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360" r="21136" b="-1360"/>
          <a:stretch/>
        </p:blipFill>
        <p:spPr>
          <a:xfrm>
            <a:off x="395536" y="1877625"/>
            <a:ext cx="4392488" cy="4219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1" b="3878"/>
          <a:stretch/>
        </p:blipFill>
        <p:spPr>
          <a:xfrm>
            <a:off x="5148064" y="1844823"/>
            <a:ext cx="3740742" cy="4193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91" y="5480992"/>
            <a:ext cx="1781944" cy="1781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3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3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5656"/>
            <a:ext cx="4051176" cy="4051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1960"/>
            <a:ext cx="4045744" cy="4045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04" y="5480992"/>
            <a:ext cx="1781944" cy="1781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6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64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Категорически </a:t>
            </a:r>
            <a:r>
              <a:rPr lang="ru-RU" sz="4400" dirty="0"/>
              <a:t>нельзя включать рацию без </a:t>
            </a:r>
            <a:r>
              <a:rPr lang="ru-RU" sz="4400" dirty="0" smtClean="0"/>
              <a:t>антенны. </a:t>
            </a:r>
            <a:r>
              <a:rPr lang="ru-RU" sz="4400" dirty="0"/>
              <a:t>Иначе она </a:t>
            </a:r>
            <a:r>
              <a:rPr lang="ru-RU" sz="4400" dirty="0" smtClean="0"/>
              <a:t>перегорит</a:t>
            </a:r>
            <a:endParaRPr lang="ru-RU" sz="4400" dirty="0"/>
          </a:p>
          <a:p>
            <a:r>
              <a:rPr lang="ru-RU" sz="4400" dirty="0" smtClean="0"/>
              <a:t>Антенна </a:t>
            </a:r>
            <a:r>
              <a:rPr lang="ru-RU" sz="4400" dirty="0"/>
              <a:t>в рации одна из самых важных </a:t>
            </a:r>
            <a:r>
              <a:rPr lang="ru-RU" sz="4400" dirty="0" smtClean="0"/>
              <a:t>частей. Относитесь </a:t>
            </a:r>
            <a:r>
              <a:rPr lang="ru-RU" sz="4400" dirty="0"/>
              <a:t>к ней </a:t>
            </a:r>
            <a:r>
              <a:rPr lang="ru-RU" sz="4400" dirty="0" smtClean="0"/>
              <a:t>бережно</a:t>
            </a:r>
            <a:endParaRPr lang="ru-RU" sz="4400" dirty="0"/>
          </a:p>
          <a:p>
            <a:r>
              <a:rPr lang="ru-RU" sz="4400" dirty="0" smtClean="0"/>
              <a:t>Перевозите рацию </a:t>
            </a:r>
            <a:r>
              <a:rPr lang="ru-RU" sz="4400" dirty="0"/>
              <a:t>в разобранном виде с вынутым аккумулятором и отсоединенной </a:t>
            </a:r>
            <a:r>
              <a:rPr lang="ru-RU" sz="4400" dirty="0" smtClean="0"/>
              <a:t>антенной. </a:t>
            </a:r>
            <a:br>
              <a:rPr lang="ru-RU" sz="4400" dirty="0" smtClean="0"/>
            </a:br>
            <a:r>
              <a:rPr lang="ru-RU" sz="4400" dirty="0" smtClean="0"/>
              <a:t>При </a:t>
            </a:r>
            <a:r>
              <a:rPr lang="ru-RU" sz="4400" dirty="0"/>
              <a:t>этом порядок разборки рации следующий:</a:t>
            </a:r>
          </a:p>
          <a:p>
            <a:pPr lvl="1"/>
            <a:r>
              <a:rPr lang="ru-RU" sz="3300" dirty="0" smtClean="0"/>
              <a:t>выключаем рацию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антенну</a:t>
            </a:r>
            <a:endParaRPr lang="ru-RU" sz="3300" dirty="0"/>
          </a:p>
          <a:p>
            <a:r>
              <a:rPr lang="ru-RU" sz="4400" dirty="0"/>
              <a:t>Порядок сборки обратный:</a:t>
            </a:r>
          </a:p>
          <a:p>
            <a:pPr lvl="1"/>
            <a:r>
              <a:rPr lang="ru-RU" sz="3300" dirty="0" smtClean="0"/>
              <a:t>присоединяем антенну</a:t>
            </a:r>
            <a:endParaRPr lang="ru-RU" sz="3300" dirty="0"/>
          </a:p>
          <a:p>
            <a:pPr lvl="1"/>
            <a:r>
              <a:rPr lang="ru-RU" sz="3300" dirty="0" smtClean="0"/>
              <a:t>присоединяем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включаем рацию</a:t>
            </a:r>
            <a:endParaRPr lang="ru-RU" sz="3300" dirty="0"/>
          </a:p>
          <a:p>
            <a:r>
              <a:rPr lang="ru-RU" sz="4400" dirty="0" smtClean="0"/>
              <a:t>Берегите </a:t>
            </a:r>
            <a:r>
              <a:rPr lang="ru-RU" sz="4400" dirty="0"/>
              <a:t>рацию от влаги, не </a:t>
            </a:r>
            <a:r>
              <a:rPr lang="ru-RU" sz="4400" dirty="0" smtClean="0"/>
              <a:t>роняйте </a:t>
            </a:r>
            <a:r>
              <a:rPr lang="ru-RU" sz="4400" dirty="0"/>
              <a:t>ее в воду, не оставляй под дождем, даже если считается, что она с </a:t>
            </a:r>
            <a:r>
              <a:rPr lang="ru-RU" sz="4400" dirty="0" err="1" smtClean="0"/>
              <a:t>водозащитой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6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Помните, </a:t>
            </a:r>
            <a:r>
              <a:rPr lang="ru-RU" sz="6000" dirty="0"/>
              <a:t>что </a:t>
            </a:r>
            <a:r>
              <a:rPr lang="ru-RU" sz="6000" dirty="0" smtClean="0"/>
              <a:t>вас слышат </a:t>
            </a:r>
            <a:r>
              <a:rPr lang="ru-RU" sz="6000" dirty="0"/>
              <a:t>все, кто находится рядом и в отдалении на </a:t>
            </a:r>
            <a:r>
              <a:rPr lang="ru-RU" sz="6000" dirty="0" smtClean="0"/>
              <a:t>текущей частоте. </a:t>
            </a:r>
            <a:r>
              <a:rPr lang="ru-RU" sz="6000" dirty="0"/>
              <a:t>Ч</a:t>
            </a:r>
            <a:r>
              <a:rPr lang="ru-RU" sz="6000" dirty="0" smtClean="0"/>
              <a:t>тобы не мешать соблюдайте правила</a:t>
            </a:r>
            <a:r>
              <a:rPr lang="ru-RU" sz="6000" dirty="0"/>
              <a:t>:</a:t>
            </a:r>
          </a:p>
          <a:p>
            <a:r>
              <a:rPr lang="ru-RU" sz="5000" dirty="0"/>
              <a:t>р</a:t>
            </a:r>
            <a:r>
              <a:rPr lang="ru-RU" sz="5000" dirty="0" smtClean="0"/>
              <a:t>адиопереговоры </a:t>
            </a:r>
            <a:r>
              <a:rPr lang="ru-RU" sz="5000" dirty="0"/>
              <a:t>ведутся исключительно по </a:t>
            </a:r>
            <a:r>
              <a:rPr lang="ru-RU" sz="5000" dirty="0" smtClean="0"/>
              <a:t>делу</a:t>
            </a:r>
            <a:endParaRPr lang="ru-RU" sz="5000" dirty="0"/>
          </a:p>
          <a:p>
            <a:r>
              <a:rPr lang="ru-RU" sz="5000" dirty="0" smtClean="0"/>
              <a:t>подумайте </a:t>
            </a:r>
            <a:r>
              <a:rPr lang="ru-RU" sz="5000" dirty="0"/>
              <a:t>и </a:t>
            </a:r>
            <a:r>
              <a:rPr lang="ru-RU" sz="5000" dirty="0" smtClean="0"/>
              <a:t>сформулируйте мысль, говорите четко</a:t>
            </a:r>
            <a:endParaRPr lang="ru-RU" sz="5000" dirty="0"/>
          </a:p>
          <a:p>
            <a:r>
              <a:rPr lang="ru-RU" sz="5000" dirty="0" smtClean="0"/>
              <a:t>дождитесь </a:t>
            </a:r>
            <a:r>
              <a:rPr lang="ru-RU" sz="5000" dirty="0"/>
              <a:t>паузы в </a:t>
            </a:r>
            <a:r>
              <a:rPr lang="ru-RU" sz="5000" dirty="0" smtClean="0"/>
              <a:t>переговорах, не </a:t>
            </a:r>
            <a:r>
              <a:rPr lang="ru-RU" sz="5000" dirty="0"/>
              <a:t>нужно никого </a:t>
            </a:r>
            <a:r>
              <a:rPr lang="ru-RU" sz="5000" dirty="0" smtClean="0"/>
              <a:t>перекрикивать</a:t>
            </a:r>
            <a:endParaRPr lang="ru-RU" sz="5000" dirty="0"/>
          </a:p>
          <a:p>
            <a:r>
              <a:rPr lang="ru-RU" sz="5000" dirty="0" smtClean="0"/>
              <a:t>если у вас очень срочное сообщение, а эфир занят, то дождитесь </a:t>
            </a:r>
            <a:r>
              <a:rPr lang="ru-RU" sz="5000" dirty="0"/>
              <a:t>паузы в переговорах и </a:t>
            </a:r>
            <a:r>
              <a:rPr lang="ru-RU" sz="5000" dirty="0" smtClean="0"/>
              <a:t>скажите </a:t>
            </a:r>
            <a:r>
              <a:rPr lang="ru-RU" sz="5000" dirty="0"/>
              <a:t>«</a:t>
            </a:r>
            <a:r>
              <a:rPr lang="ru-RU" sz="5000" dirty="0" smtClean="0"/>
              <a:t>БРЭЙК» (БРЭК). </a:t>
            </a:r>
            <a:br>
              <a:rPr lang="ru-RU" sz="5000" dirty="0" smtClean="0"/>
            </a:br>
            <a:r>
              <a:rPr lang="ru-RU" sz="5000" b="1" dirty="0" smtClean="0">
                <a:solidFill>
                  <a:srgbClr val="FF0000"/>
                </a:solidFill>
              </a:rPr>
              <a:t>Пользуйтесь </a:t>
            </a:r>
            <a:r>
              <a:rPr lang="ru-RU" sz="5000" b="1" dirty="0">
                <a:solidFill>
                  <a:srgbClr val="FF0000"/>
                </a:solidFill>
              </a:rPr>
              <a:t>этим в крайних </a:t>
            </a:r>
            <a:r>
              <a:rPr lang="ru-RU" sz="5000" b="1" dirty="0" smtClean="0">
                <a:solidFill>
                  <a:srgbClr val="FF0000"/>
                </a:solidFill>
              </a:rPr>
              <a:t>случаях!</a:t>
            </a:r>
            <a:endParaRPr lang="ru-RU" sz="5000" b="1" dirty="0">
              <a:solidFill>
                <a:srgbClr val="FF0000"/>
              </a:solidFill>
            </a:endParaRPr>
          </a:p>
          <a:p>
            <a:r>
              <a:rPr lang="ru-RU" sz="5000" dirty="0" smtClean="0"/>
              <a:t>радиопереговоры </a:t>
            </a:r>
            <a:r>
              <a:rPr lang="ru-RU" sz="5000" dirty="0"/>
              <a:t>от поисковой группы </a:t>
            </a:r>
            <a:r>
              <a:rPr lang="ru-RU" sz="5000" dirty="0" smtClean="0"/>
              <a:t>ведет </a:t>
            </a:r>
            <a:r>
              <a:rPr lang="ru-RU" sz="5000" dirty="0"/>
              <a:t>один </a:t>
            </a:r>
            <a:r>
              <a:rPr lang="ru-RU" sz="5000" dirty="0" smtClean="0"/>
              <a:t>человек</a:t>
            </a:r>
          </a:p>
          <a:p>
            <a:r>
              <a:rPr lang="ru-RU" sz="5000" dirty="0" smtClean="0"/>
              <a:t>дополнительные рации в поисковой группе держите в запасе</a:t>
            </a:r>
            <a:endParaRPr lang="ru-RU" sz="5000" dirty="0"/>
          </a:p>
          <a:p>
            <a:r>
              <a:rPr lang="ru-RU" sz="5000" dirty="0" smtClean="0"/>
              <a:t>при </a:t>
            </a:r>
            <a:r>
              <a:rPr lang="ru-RU" sz="5000" dirty="0"/>
              <a:t>работе на отклик </a:t>
            </a:r>
            <a:r>
              <a:rPr lang="ru-RU" sz="5000" dirty="0" smtClean="0"/>
              <a:t>соблюдайте радиомолчание</a:t>
            </a:r>
            <a:endParaRPr lang="ru-RU" sz="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4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радиостанций</a:t>
            </a:r>
            <a:endParaRPr lang="da-DK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971600" y="1556792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419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2112" y="1916832"/>
            <a:ext cx="8640727" cy="4524375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12" y="1916832"/>
            <a:ext cx="3238500" cy="3248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16832"/>
            <a:ext cx="55149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9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4738332"/>
              </p:ext>
            </p:extLst>
          </p:nvPr>
        </p:nvGraphicFramePr>
        <p:xfrm>
          <a:off x="611560" y="620688"/>
          <a:ext cx="773705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815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67368"/>
            <a:ext cx="8812088" cy="5501992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Любительские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1619250" cy="4171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167368"/>
            <a:ext cx="4953000" cy="2733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769965"/>
            <a:ext cx="44291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4070364"/>
              </p:ext>
            </p:extLst>
          </p:nvPr>
        </p:nvGraphicFramePr>
        <p:xfrm>
          <a:off x="611560" y="620688"/>
          <a:ext cx="773705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2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Безлицензиозные</a:t>
            </a:r>
            <a:endParaRPr lang="da-DK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28800"/>
            <a:ext cx="45339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1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32149"/>
              </p:ext>
            </p:extLst>
          </p:nvPr>
        </p:nvGraphicFramePr>
        <p:xfrm>
          <a:off x="1475656" y="2219905"/>
          <a:ext cx="7100875" cy="445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Диапазон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частот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диапазона частот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диапазона волн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Длина волны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Очень низкие частоты (ОНЧ)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Мириаметровые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100–10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Низкие частоты (НЧ)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Километровые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Средние частоты (СЧ)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Гектометровые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1–0.1 </a:t>
                      </a:r>
                      <a:r>
                        <a:rPr lang="ru-RU" sz="1600" dirty="0">
                          <a:effectLst/>
                        </a:rPr>
                        <a:t>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МГц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 частоты (ВЧ)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Декаметровые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100–10 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30–300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Очень высокие частоты (ОВЧ)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Метровые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10–1 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300–3000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Ультравысокие частоты (УВЧ)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Дециметровые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</a:rPr>
                        <a:t>1–0.1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Сверхвысокие частоты (СВЧ)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Сантиметровые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см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Крайневысокие частоты (КВЧ)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Миллиметровые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10–1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Гипервысокие частоты (ГВЧ)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Децимиллиметровые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1–0.1 </a:t>
                      </a: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48556"/>
            <a:ext cx="8646604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Спектр </a:t>
            </a:r>
            <a:r>
              <a:rPr lang="ru-RU" sz="2800" dirty="0"/>
              <a:t>радиоволн, применяемых в радиосвязи, разбит на диапазоны: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967546" y="4081743"/>
            <a:ext cx="360040" cy="2592288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881" y="3705434"/>
            <a:ext cx="461665" cy="3041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Ультракороткие волны (УКВ)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520277"/>
              </p:ext>
            </p:extLst>
          </p:nvPr>
        </p:nvGraphicFramePr>
        <p:xfrm>
          <a:off x="611560" y="404664"/>
          <a:ext cx="773705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96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700808"/>
            <a:ext cx="8686799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На что обращать внимание: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Радиостанция работает в </a:t>
            </a:r>
            <a:r>
              <a:rPr lang="ru-RU" sz="2400" dirty="0" smtClean="0">
                <a:solidFill>
                  <a:srgbClr val="4E3B30"/>
                </a:solidFill>
              </a:rPr>
              <a:t>диапазоне </a:t>
            </a:r>
            <a:r>
              <a:rPr lang="en-US" sz="2400" dirty="0" smtClean="0">
                <a:solidFill>
                  <a:srgbClr val="4E3B30"/>
                </a:solidFill>
              </a:rPr>
              <a:t>LPD</a:t>
            </a:r>
            <a:endParaRPr lang="ru-RU" sz="2400" dirty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Лучше 2-х диапазонная радиостанция на 433 и 145 МГц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Вы сможете пользоваться </a:t>
            </a:r>
            <a:r>
              <a:rPr lang="ru-RU" sz="2400" dirty="0" smtClean="0">
                <a:solidFill>
                  <a:srgbClr val="4E3B30"/>
                </a:solidFill>
              </a:rPr>
              <a:t>радиостанцией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Наличие пыле</a:t>
            </a:r>
            <a:r>
              <a:rPr lang="en-US" sz="2400" dirty="0" smtClean="0">
                <a:solidFill>
                  <a:srgbClr val="4E3B30"/>
                </a:solidFill>
              </a:rPr>
              <a:t>-</a:t>
            </a:r>
            <a:r>
              <a:rPr lang="ru-RU" sz="2400" dirty="0" smtClean="0">
                <a:solidFill>
                  <a:srgbClr val="4E3B30"/>
                </a:solidFill>
              </a:rPr>
              <a:t> и </a:t>
            </a:r>
            <a:r>
              <a:rPr lang="ru-RU" sz="2400" dirty="0" err="1" smtClean="0">
                <a:solidFill>
                  <a:srgbClr val="4E3B30"/>
                </a:solidFill>
              </a:rPr>
              <a:t>влагозащиты</a:t>
            </a:r>
            <a:endParaRPr lang="ru-RU" sz="2400" dirty="0" smtClean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Распространенность модели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Цена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Отзывы пользователей</a:t>
            </a:r>
            <a:endParaRPr lang="ru-RU" sz="2400" dirty="0">
              <a:solidFill>
                <a:srgbClr val="4E3B30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867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296516" y="1298448"/>
            <a:ext cx="5328592" cy="5370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Однозначного ответа нет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Каждому нравится свое определенное сочетание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параметров.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>B</a:t>
            </a:r>
            <a:r>
              <a:rPr lang="ru-RU" altLang="ru-RU" sz="2400" dirty="0" err="1">
                <a:solidFill>
                  <a:schemeClr val="tx2"/>
                </a:solidFill>
              </a:rPr>
              <a:t>aofeng</a:t>
            </a:r>
            <a:r>
              <a:rPr lang="ru-RU" altLang="ru-RU" sz="2400" dirty="0">
                <a:solidFill>
                  <a:schemeClr val="tx2"/>
                </a:solidFill>
              </a:rPr>
              <a:t> BF-A58 (</a:t>
            </a:r>
            <a:r>
              <a:rPr lang="ru-RU" altLang="ru-RU" sz="2400" dirty="0" err="1">
                <a:solidFill>
                  <a:schemeClr val="tx2"/>
                </a:solidFill>
              </a:rPr>
              <a:t>Retevis</a:t>
            </a:r>
            <a:r>
              <a:rPr lang="ru-RU" altLang="ru-RU" sz="2400" dirty="0">
                <a:solidFill>
                  <a:schemeClr val="tx2"/>
                </a:solidFill>
              </a:rPr>
              <a:t> RT-6) - портативная </a:t>
            </a:r>
            <a:r>
              <a:rPr lang="ru-RU" altLang="ru-RU" sz="2400" dirty="0" smtClean="0">
                <a:solidFill>
                  <a:schemeClr val="tx2"/>
                </a:solidFill>
              </a:rPr>
              <a:t>радиостанция с защитой </a:t>
            </a:r>
            <a:r>
              <a:rPr lang="ru-RU" altLang="ru-RU" sz="2400" dirty="0">
                <a:solidFill>
                  <a:schemeClr val="tx2"/>
                </a:solidFill>
              </a:rPr>
              <a:t>от </a:t>
            </a:r>
            <a:r>
              <a:rPr lang="ru-RU" altLang="ru-RU" sz="2400" dirty="0" smtClean="0">
                <a:solidFill>
                  <a:schemeClr val="tx2"/>
                </a:solidFill>
              </a:rPr>
              <a:t>влаги и пыли мощностью </a:t>
            </a:r>
            <a:r>
              <a:rPr lang="ru-RU" altLang="ru-RU" sz="2400" dirty="0">
                <a:solidFill>
                  <a:schemeClr val="tx2"/>
                </a:solidFill>
              </a:rPr>
              <a:t>5 Вт.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/>
            </a:r>
            <a:br>
              <a:rPr lang="en-US" altLang="ru-RU" sz="2400" dirty="0">
                <a:solidFill>
                  <a:schemeClr val="tx2"/>
                </a:solidFill>
              </a:rPr>
            </a:br>
            <a:r>
              <a:rPr lang="ru-RU" altLang="ru-RU" sz="2400" dirty="0" err="1">
                <a:solidFill>
                  <a:schemeClr val="tx2"/>
                </a:solidFill>
              </a:rPr>
              <a:t>Baofeng</a:t>
            </a:r>
            <a:r>
              <a:rPr lang="ru-RU" altLang="ru-RU" sz="2400" dirty="0">
                <a:solidFill>
                  <a:schemeClr val="tx2"/>
                </a:solidFill>
              </a:rPr>
              <a:t> UV-9R, UV-XR - продолжение линейки BF-A58</a:t>
            </a:r>
            <a:r>
              <a:rPr lang="ru-RU" altLang="ru-RU" sz="24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900" dirty="0">
                <a:solidFill>
                  <a:schemeClr val="tx2"/>
                </a:solidFill>
              </a:rPr>
              <a:t/>
            </a:r>
            <a:br>
              <a:rPr lang="en-US" altLang="ru-RU" sz="9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Более высокая мощность (9 и 10 Вт), но и более высокая цена. </a:t>
            </a:r>
            <a:endParaRPr lang="ru-RU" alt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Переплачивать </a:t>
            </a:r>
            <a:r>
              <a:rPr lang="ru-RU" altLang="ru-RU" sz="2400" dirty="0">
                <a:solidFill>
                  <a:schemeClr val="tx2"/>
                </a:solidFill>
              </a:rPr>
              <a:t>за такое увеличение мощности  смысла не имеет.</a:t>
            </a:r>
            <a:br>
              <a:rPr lang="ru-RU" altLang="ru-RU" sz="2400" dirty="0">
                <a:solidFill>
                  <a:schemeClr val="tx2"/>
                </a:solidFill>
              </a:rPr>
            </a:br>
            <a:endParaRPr lang="ru-RU" altLang="ru-RU" sz="9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Лучше </a:t>
            </a:r>
            <a:r>
              <a:rPr lang="ru-RU" altLang="ru-RU" sz="2400" dirty="0">
                <a:solidFill>
                  <a:schemeClr val="tx2"/>
                </a:solidFill>
              </a:rPr>
              <a:t>использовать качественную антенну!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080645" y="1047643"/>
            <a:ext cx="3096344" cy="7988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Baofeng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BF-A58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17" y="1817238"/>
            <a:ext cx="259080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23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484784"/>
            <a:ext cx="4990328" cy="249059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Длина – </a:t>
            </a:r>
            <a:r>
              <a:rPr lang="ru-RU" sz="2400" dirty="0" smtClean="0">
                <a:solidFill>
                  <a:srgbClr val="4E3B30"/>
                </a:solidFill>
              </a:rPr>
              <a:t>важно, но не главное</a:t>
            </a:r>
          </a:p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Антенна </a:t>
            </a:r>
            <a:r>
              <a:rPr lang="ru-RU" sz="2400" dirty="0">
                <a:solidFill>
                  <a:srgbClr val="4E3B30"/>
                </a:solidFill>
              </a:rPr>
              <a:t>должна быть качественной и правильно настроенной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Многие длинные антенны некачественные (ненастроенные на наш диапазон частот) и работают хуже штатных.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759625" y="1016732"/>
            <a:ext cx="338437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>
                <a:solidFill>
                  <a:schemeClr val="tx2"/>
                </a:solidFill>
              </a:rPr>
              <a:t>Retevis</a:t>
            </a:r>
            <a:r>
              <a:rPr lang="en-US" sz="2400" b="1" dirty="0" smtClean="0">
                <a:solidFill>
                  <a:schemeClr val="tx2"/>
                </a:solidFill>
              </a:rPr>
              <a:t> RHD--771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95536" y="3949969"/>
            <a:ext cx="4990328" cy="2490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Retevis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RHD—771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 проверенное качество.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Реально увеличивает дальность связи</a:t>
            </a: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57980"/>
            <a:ext cx="1590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8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Эксплуатация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638937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2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798333"/>
            <a:ext cx="545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0618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5512" y="1935996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распространяются в нижних слоях атмосферы только поверхностным лучом почти прямолинейно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применяются для радиосвязи в пределах </a:t>
            </a:r>
            <a:r>
              <a:rPr lang="ru-RU" sz="2400" dirty="0" smtClean="0"/>
              <a:t>прямой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не </a:t>
            </a:r>
            <a:r>
              <a:rPr lang="ru-RU" sz="2400" dirty="0"/>
              <a:t>огибают земную поверхность и крупные препятствия, не отражаются ионосферой, а проходят сквозь нее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компактные и доступные средства радиосвязи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возможность одновременной работы без взаимных помех большого количества радиостанций и хорошая помехозащищенность во время ионосферных возмущений</a:t>
            </a:r>
          </a:p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4127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Основные </a:t>
            </a:r>
            <a:r>
              <a:rPr lang="ru-RU" sz="2800" dirty="0" smtClean="0">
                <a:solidFill>
                  <a:schemeClr val="tx2"/>
                </a:solidFill>
              </a:rPr>
              <a:t>особенности УКВ: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9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31" y="1811263"/>
            <a:ext cx="8658969" cy="4886325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7683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Распространение УКВ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31" y="1811263"/>
            <a:ext cx="6276975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21088"/>
            <a:ext cx="7315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30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7683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Распространение УКВ: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13" y="1556791"/>
            <a:ext cx="5193119" cy="5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3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1707586"/>
              </p:ext>
            </p:extLst>
          </p:nvPr>
        </p:nvGraphicFramePr>
        <p:xfrm>
          <a:off x="745034" y="2492896"/>
          <a:ext cx="7067326" cy="221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255715"/>
              </p:ext>
            </p:extLst>
          </p:nvPr>
        </p:nvGraphicFramePr>
        <p:xfrm>
          <a:off x="749792" y="4509120"/>
          <a:ext cx="727859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29540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Разрешенные частоты </a:t>
            </a:r>
            <a:br>
              <a:rPr lang="ru-RU" sz="2800" dirty="0" smtClean="0"/>
            </a:br>
            <a:r>
              <a:rPr lang="ru-RU" sz="2800" dirty="0" smtClean="0"/>
              <a:t>для гражданского населения на УКВ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2590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7021</TotalTime>
  <Words>1947</Words>
  <Application>Microsoft Office PowerPoint</Application>
  <PresentationFormat>Экран (4:3)</PresentationFormat>
  <Paragraphs>547</Paragraphs>
  <Slides>55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Введение в радиосвязь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Частотный план</vt:lpstr>
      <vt:lpstr>Служебные позывные</vt:lpstr>
      <vt:lpstr>Фонетический алфавит</vt:lpstr>
      <vt:lpstr>Вызов и ответ</vt:lpstr>
      <vt:lpstr>Передача координат</vt:lpstr>
      <vt:lpstr>Настройка радиостанций Baofeng</vt:lpstr>
      <vt:lpstr>Настройка радиостанций Baofeng</vt:lpstr>
      <vt:lpstr>Настройка радиостанций Baofeng</vt:lpstr>
      <vt:lpstr>Настройка радиостанций Baofeng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типы радиостанций</vt:lpstr>
      <vt:lpstr>Профессиональные</vt:lpstr>
      <vt:lpstr>Презентация PowerPoint</vt:lpstr>
      <vt:lpstr>Любительские</vt:lpstr>
      <vt:lpstr>Презентация PowerPoint</vt:lpstr>
      <vt:lpstr>Безлицензиозные</vt:lpstr>
      <vt:lpstr>Презентация PowerPoint</vt:lpstr>
      <vt:lpstr>что выбрать?</vt:lpstr>
      <vt:lpstr>что выбрать?</vt:lpstr>
      <vt:lpstr>что выбрать?</vt:lpstr>
      <vt:lpstr>Эксплуатация:</vt:lpstr>
      <vt:lpstr>Введение в радиосвязь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LIZA ALERT</dc:title>
  <dc:creator>Toshiba</dc:creator>
  <cp:lastModifiedBy>Чибисов Павел Валерьевич</cp:lastModifiedBy>
  <cp:revision>487</cp:revision>
  <dcterms:created xsi:type="dcterms:W3CDTF">2012-02-16T21:59:50Z</dcterms:created>
  <dcterms:modified xsi:type="dcterms:W3CDTF">2019-04-05T10:57:22Z</dcterms:modified>
</cp:coreProperties>
</file>